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3" r:id="rId2"/>
    <p:sldId id="431" r:id="rId3"/>
    <p:sldId id="413" r:id="rId4"/>
    <p:sldId id="436" r:id="rId5"/>
    <p:sldId id="437" r:id="rId6"/>
    <p:sldId id="445" r:id="rId7"/>
    <p:sldId id="434" r:id="rId8"/>
    <p:sldId id="414" r:id="rId9"/>
    <p:sldId id="415" r:id="rId10"/>
    <p:sldId id="440" r:id="rId11"/>
    <p:sldId id="421" r:id="rId12"/>
    <p:sldId id="422" r:id="rId13"/>
    <p:sldId id="428" r:id="rId14"/>
    <p:sldId id="419" r:id="rId15"/>
    <p:sldId id="430" r:id="rId16"/>
    <p:sldId id="426" r:id="rId17"/>
    <p:sldId id="429" r:id="rId18"/>
    <p:sldId id="447" r:id="rId19"/>
    <p:sldId id="427" r:id="rId20"/>
    <p:sldId id="433" r:id="rId21"/>
  </p:sldIdLst>
  <p:sldSz cx="9144000" cy="6858000" type="screen4x3"/>
  <p:notesSz cx="6669088" cy="9926638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007" autoAdjust="0"/>
  </p:normalViewPr>
  <p:slideViewPr>
    <p:cSldViewPr>
      <p:cViewPr varScale="1">
        <p:scale>
          <a:sx n="100" d="100"/>
          <a:sy n="100" d="100"/>
        </p:scale>
        <p:origin x="19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hr-HR" sz="2000" dirty="0">
              <a:latin typeface="Arial Nova" panose="020B0504020202020204" pitchFamily="34" charset="0"/>
            </a:rPr>
            <a:t>Svježa pastrva iz rijeke Gacke </a:t>
          </a:r>
          <a:endParaRPr lang="en-US" sz="2000" dirty="0"/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hr-HR" sz="2000" dirty="0">
              <a:latin typeface="Arial Nova" panose="020B0504020202020204" pitchFamily="34" charset="0"/>
            </a:rPr>
            <a:t>Smrznuti program - fileti pastrve </a:t>
          </a:r>
        </a:p>
        <a:p>
          <a:r>
            <a:rPr lang="hr-HR" sz="1200" dirty="0">
              <a:latin typeface="Arial Nova" panose="020B0504020202020204" pitchFamily="34" charset="0"/>
            </a:rPr>
            <a:t>(fileti </a:t>
          </a:r>
          <a:r>
            <a:rPr lang="hr-HR" sz="1200" dirty="0" err="1">
              <a:latin typeface="Arial Nova" panose="020B0504020202020204" pitchFamily="34" charset="0"/>
            </a:rPr>
            <a:t>kalifor</a:t>
          </a:r>
          <a:r>
            <a:rPr lang="hr-HR" sz="1200" dirty="0">
              <a:latin typeface="Arial Nova" panose="020B0504020202020204" pitchFamily="34" charset="0"/>
            </a:rPr>
            <a:t>., potočne i losos-pastrve)</a:t>
          </a:r>
          <a:endParaRPr lang="en-US" sz="1200" dirty="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hr-HR" sz="2000" dirty="0">
              <a:latin typeface="Arial Nova" panose="020B0504020202020204" pitchFamily="34" charset="0"/>
            </a:rPr>
            <a:t>Očišćena pastrva </a:t>
          </a:r>
        </a:p>
        <a:p>
          <a:r>
            <a:rPr lang="hr-HR" sz="1200" dirty="0">
              <a:latin typeface="Arial Nova" panose="020B0504020202020204" pitchFamily="34" charset="0"/>
            </a:rPr>
            <a:t>(smrznuta ili svježa – kalifornijska, potočna i losos pastrva)</a:t>
          </a:r>
          <a:endParaRPr lang="en-US" sz="1200" dirty="0"/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F7B81412-5EAE-488C-9259-0FA0EB0F090B}">
      <dgm:prSet custT="1"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hr-HR" sz="2000" dirty="0">
              <a:latin typeface="Arial Nova" panose="020B0504020202020204" pitchFamily="34" charset="0"/>
            </a:rPr>
            <a:t>Delikatesni program</a:t>
          </a:r>
          <a:endParaRPr lang="en-US" sz="2000" dirty="0"/>
        </a:p>
      </dgm:t>
    </dgm:pt>
    <dgm:pt modelId="{32E76676-0672-4988-9FB1-308093FF8D5C}" type="sibTrans" cxnId="{AD7281BE-8A99-43C0-9016-4082EB985BF2}">
      <dgm:prSet phldrT="4" phldr="0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endParaRPr lang="en-US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 custScaleY="110802"/>
      <dgm:spPr/>
    </dgm:pt>
    <dgm:pt modelId="{9C3A7F13-9585-42DF-AD32-B56F82B123C8}" type="pres">
      <dgm:prSet presAssocID="{C54063C4-24CD-4834-9424-53756AE38C6B}" presName="sibTransNodeCircle" presStyleLbl="alignNode1" presStyleIdx="0" presStyleCnt="8" custLinFactNeighborX="-3317" custLinFactNeighborY="-22396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 custLinFactY="79012500" custLinFactNeighborX="-1636" custLinFactNeighborY="7910000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 custScaleY="110802"/>
      <dgm:spPr/>
    </dgm:pt>
    <dgm:pt modelId="{C08FC467-91FE-48BD-B243-273925C2B75A}" type="pres">
      <dgm:prSet presAssocID="{7DBF5CB5-29DD-4671-A0F3-981D48571500}" presName="sibTransNodeCircle" presStyleLbl="alignNode1" presStyleIdx="2" presStyleCnt="8" custLinFactNeighborX="-4759" custLinFactNeighborY="-22396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 custLinFactY="79011993" custLinFactNeighborX="-216" custLinFactNeighborY="7910000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 custScaleY="110802" custLinFactNeighborX="-2093" custLinFactNeighborY="0"/>
      <dgm:spPr/>
    </dgm:pt>
    <dgm:pt modelId="{4104A2F1-FB99-4C42-8067-46B8EEEC9610}" type="pres">
      <dgm:prSet presAssocID="{6088456C-4B73-4948-985C-DD954DEF44EF}" presName="sibTransNodeCircle" presStyleLbl="alignNode1" presStyleIdx="4" presStyleCnt="8" custLinFactNeighborX="-6200" custLinFactNeighborY="-22396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 custLinFactY="79012500" custLinFactNeighborX="-2441" custLinFactNeighborY="7910000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3" presStyleCnt="4" custScaleY="110802"/>
      <dgm:spPr/>
    </dgm:pt>
    <dgm:pt modelId="{06772805-3643-43C2-9C80-F43268C57C20}" type="pres">
      <dgm:prSet presAssocID="{32E76676-0672-4988-9FB1-308093FF8D5C}" presName="sibTransNodeCircle" presStyleLbl="alignNode1" presStyleIdx="6" presStyleCnt="8" custLinFactNeighborX="2005" custLinFactNeighborY="-22396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7" presStyleCnt="8" custLinFactY="86200000" custLinFactNeighborX="126" custLinFactNeighborY="86226389">
        <dgm:presLayoutVars/>
      </dgm:prSet>
      <dgm:spPr>
        <a:solidFill>
          <a:schemeClr val="accent6">
            <a:lumMod val="75000"/>
          </a:schemeClr>
        </a:solidFill>
        <a:ln>
          <a:solidFill>
            <a:schemeClr val="accent6">
              <a:lumMod val="75000"/>
            </a:schemeClr>
          </a:solidFill>
        </a:ln>
      </dgm:spPr>
    </dgm:pt>
    <dgm:pt modelId="{80C8596E-ABE7-41A1-8A35-72244067CF90}" type="pres">
      <dgm:prSet presAssocID="{F7B81412-5EAE-488C-9259-0FA0EB0F090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3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6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2240" y="349729"/>
          <a:ext cx="1777253" cy="2756925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62" tIns="330200" rIns="13856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>
              <a:latin typeface="Arial Nova" panose="020B0504020202020204" pitchFamily="34" charset="0"/>
            </a:rPr>
            <a:t>Svježa pastrva iz rijeke Gacke </a:t>
          </a:r>
          <a:endParaRPr lang="en-US" sz="2000" kern="1200" dirty="0"/>
        </a:p>
      </dsp:txBody>
      <dsp:txXfrm>
        <a:off x="2240" y="1397360"/>
        <a:ext cx="1777253" cy="1654155"/>
      </dsp:txXfrm>
    </dsp:sp>
    <dsp:sp modelId="{9C3A7F13-9585-42DF-AD32-B56F82B123C8}">
      <dsp:nvSpPr>
        <dsp:cNvPr id="0" name=""/>
        <dsp:cNvSpPr/>
      </dsp:nvSpPr>
      <dsp:spPr>
        <a:xfrm>
          <a:off x="492884" y="565755"/>
          <a:ext cx="746446" cy="746446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6" tIns="12700" rIns="5819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  <a:endParaRPr lang="en-US" sz="3600" kern="1200" dirty="0"/>
        </a:p>
      </dsp:txBody>
      <dsp:txXfrm>
        <a:off x="602198" y="675069"/>
        <a:ext cx="527818" cy="527818"/>
      </dsp:txXfrm>
    </dsp:sp>
    <dsp:sp modelId="{923B2301-552B-45D2-9EF0-53A10AA17FC6}">
      <dsp:nvSpPr>
        <dsp:cNvPr id="0" name=""/>
        <dsp:cNvSpPr/>
      </dsp:nvSpPr>
      <dsp:spPr>
        <a:xfrm>
          <a:off x="0" y="3086038"/>
          <a:ext cx="177725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957218" y="349729"/>
          <a:ext cx="1777253" cy="275692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62" tIns="330200" rIns="13856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>
              <a:latin typeface="Arial Nova" panose="020B0504020202020204" pitchFamily="34" charset="0"/>
            </a:rPr>
            <a:t>Smrznuti program - fileti pastrve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kern="1200" dirty="0">
              <a:latin typeface="Arial Nova" panose="020B0504020202020204" pitchFamily="34" charset="0"/>
            </a:rPr>
            <a:t>(fileti </a:t>
          </a:r>
          <a:r>
            <a:rPr lang="hr-HR" sz="1200" kern="1200" dirty="0" err="1">
              <a:latin typeface="Arial Nova" panose="020B0504020202020204" pitchFamily="34" charset="0"/>
            </a:rPr>
            <a:t>kalifor</a:t>
          </a:r>
          <a:r>
            <a:rPr lang="hr-HR" sz="1200" kern="1200" dirty="0">
              <a:latin typeface="Arial Nova" panose="020B0504020202020204" pitchFamily="34" charset="0"/>
            </a:rPr>
            <a:t>., potočne i losos-pastrve)</a:t>
          </a:r>
          <a:endParaRPr lang="en-US" sz="1200" kern="1200" dirty="0"/>
        </a:p>
      </dsp:txBody>
      <dsp:txXfrm>
        <a:off x="1957218" y="1397360"/>
        <a:ext cx="1777253" cy="1654155"/>
      </dsp:txXfrm>
    </dsp:sp>
    <dsp:sp modelId="{C08FC467-91FE-48BD-B243-273925C2B75A}">
      <dsp:nvSpPr>
        <dsp:cNvPr id="0" name=""/>
        <dsp:cNvSpPr/>
      </dsp:nvSpPr>
      <dsp:spPr>
        <a:xfrm>
          <a:off x="2437099" y="565755"/>
          <a:ext cx="746446" cy="746446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6" tIns="12700" rIns="5819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  <a:endParaRPr lang="en-US" sz="3600" kern="1200" dirty="0"/>
        </a:p>
      </dsp:txBody>
      <dsp:txXfrm>
        <a:off x="2546413" y="675069"/>
        <a:ext cx="527818" cy="527818"/>
      </dsp:txXfrm>
    </dsp:sp>
    <dsp:sp modelId="{DE393E47-CBB6-4D77-A342-C9AFD9FC8CB6}">
      <dsp:nvSpPr>
        <dsp:cNvPr id="0" name=""/>
        <dsp:cNvSpPr/>
      </dsp:nvSpPr>
      <dsp:spPr>
        <a:xfrm>
          <a:off x="1953380" y="3086038"/>
          <a:ext cx="177725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874999" y="349729"/>
          <a:ext cx="1777253" cy="2756925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62" tIns="330200" rIns="13856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>
              <a:latin typeface="Arial Nova" panose="020B0504020202020204" pitchFamily="34" charset="0"/>
            </a:rPr>
            <a:t>Očišćena pastrva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kern="1200" dirty="0">
              <a:latin typeface="Arial Nova" panose="020B0504020202020204" pitchFamily="34" charset="0"/>
            </a:rPr>
            <a:t>(smrznuta ili svježa – kalifornijska, potočna i losos pastrva)</a:t>
          </a:r>
          <a:endParaRPr lang="en-US" sz="1200" kern="1200" dirty="0"/>
        </a:p>
      </dsp:txBody>
      <dsp:txXfrm>
        <a:off x="3874999" y="1397360"/>
        <a:ext cx="1777253" cy="1654155"/>
      </dsp:txXfrm>
    </dsp:sp>
    <dsp:sp modelId="{4104A2F1-FB99-4C42-8067-46B8EEEC9610}">
      <dsp:nvSpPr>
        <dsp:cNvPr id="0" name=""/>
        <dsp:cNvSpPr/>
      </dsp:nvSpPr>
      <dsp:spPr>
        <a:xfrm>
          <a:off x="4381321" y="565755"/>
          <a:ext cx="746446" cy="746446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6" tIns="12700" rIns="5819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  <a:endParaRPr lang="en-US" sz="3600" kern="1200" dirty="0"/>
        </a:p>
      </dsp:txBody>
      <dsp:txXfrm>
        <a:off x="4490635" y="675069"/>
        <a:ext cx="527818" cy="527818"/>
      </dsp:txXfrm>
    </dsp:sp>
    <dsp:sp modelId="{2EB92C72-3528-4913-AFF6-FF0B4F338399}">
      <dsp:nvSpPr>
        <dsp:cNvPr id="0" name=""/>
        <dsp:cNvSpPr/>
      </dsp:nvSpPr>
      <dsp:spPr>
        <a:xfrm>
          <a:off x="3868814" y="3086038"/>
          <a:ext cx="1777253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5867176" y="349729"/>
          <a:ext cx="1777253" cy="2756925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562" tIns="330200" rIns="13856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000" kern="1200" dirty="0">
              <a:latin typeface="Arial Nova" panose="020B0504020202020204" pitchFamily="34" charset="0"/>
            </a:rPr>
            <a:t>Delikatesni program</a:t>
          </a:r>
          <a:endParaRPr lang="en-US" sz="2000" kern="1200" dirty="0"/>
        </a:p>
      </dsp:txBody>
      <dsp:txXfrm>
        <a:off x="5867176" y="1397360"/>
        <a:ext cx="1777253" cy="1654155"/>
      </dsp:txXfrm>
    </dsp:sp>
    <dsp:sp modelId="{06772805-3643-43C2-9C80-F43268C57C20}">
      <dsp:nvSpPr>
        <dsp:cNvPr id="0" name=""/>
        <dsp:cNvSpPr/>
      </dsp:nvSpPr>
      <dsp:spPr>
        <a:xfrm>
          <a:off x="6397546" y="565755"/>
          <a:ext cx="746446" cy="746446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6" tIns="12700" rIns="58196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  <a:endParaRPr lang="en-US" sz="3600" kern="1200" dirty="0"/>
        </a:p>
      </dsp:txBody>
      <dsp:txXfrm>
        <a:off x="6506860" y="675069"/>
        <a:ext cx="527818" cy="527818"/>
      </dsp:txXfrm>
    </dsp:sp>
    <dsp:sp modelId="{77F59A8B-7684-4E29-B44F-B0F96367FE70}">
      <dsp:nvSpPr>
        <dsp:cNvPr id="0" name=""/>
        <dsp:cNvSpPr/>
      </dsp:nvSpPr>
      <dsp:spPr>
        <a:xfrm>
          <a:off x="5869415" y="3096344"/>
          <a:ext cx="1777253" cy="72"/>
        </a:xfrm>
        <a:prstGeom prst="rect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1643B2-1DEE-B57F-2865-18E7E04239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3D702-FE34-9103-AFF4-03F7F68A41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C126A-385E-4C5C-A4EC-388A79ADE186}" type="datetimeFigureOut">
              <a:rPr lang="hr-HR" smtClean="0"/>
              <a:t>22.04.2025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CE256-D2E7-D7AB-6FF0-4CE51BD77A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36ED5-1139-10DD-968A-DF4DD3B3E2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0FC41-C8BE-44A1-83CA-3D5F23D22FB0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4162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3F596-EDF8-424C-B7F2-0AD70E47A936}" type="datetimeFigureOut">
              <a:rPr lang="hr-HR" smtClean="0"/>
              <a:t>22.04.2025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C5C91-54DD-466B-B7D3-35B7266B46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5908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Leko d.o.o.</a:t>
            </a:r>
          </a:p>
          <a:p>
            <a:r>
              <a:rPr lang="en-US" dirty="0"/>
              <a:t>Development projects and necessary investments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8590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 err="1"/>
              <a:t>Competitive</a:t>
            </a:r>
            <a:r>
              <a:rPr lang="hr-HR" cap="all" baseline="0" dirty="0"/>
              <a:t> </a:t>
            </a:r>
            <a:r>
              <a:rPr lang="hr-HR" cap="all" baseline="0" dirty="0" err="1"/>
              <a:t>advantages</a:t>
            </a:r>
            <a:endParaRPr lang="hr-HR" cap="all" baseline="0" dirty="0"/>
          </a:p>
          <a:p>
            <a:endParaRPr lang="hr-HR" dirty="0"/>
          </a:p>
          <a:p>
            <a:r>
              <a:rPr lang="en-US" dirty="0"/>
              <a:t>PRODUCT QUALITY</a:t>
            </a:r>
          </a:p>
          <a:p>
            <a:r>
              <a:rPr lang="en-US" dirty="0"/>
              <a:t>- the highest quality trout in Croatia, brand</a:t>
            </a:r>
          </a:p>
          <a:p>
            <a:r>
              <a:rPr lang="en-US" dirty="0"/>
              <a:t>great fish taste (own recipe)</a:t>
            </a:r>
          </a:p>
          <a:p>
            <a:r>
              <a:rPr lang="en-US" dirty="0"/>
              <a:t>certificates Originally Croatian, Croatian quality</a:t>
            </a:r>
            <a:endParaRPr lang="hr-HR" dirty="0"/>
          </a:p>
          <a:p>
            <a:endParaRPr lang="hr-HR" dirty="0"/>
          </a:p>
          <a:p>
            <a:r>
              <a:rPr lang="en-US" dirty="0"/>
              <a:t>MANAGEMENT</a:t>
            </a:r>
          </a:p>
          <a:p>
            <a:r>
              <a:rPr lang="en-US" dirty="0"/>
              <a:t>- professional management with a vision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experience in creating added value of gastro products</a:t>
            </a:r>
            <a:endParaRPr lang="hr-HR" dirty="0"/>
          </a:p>
          <a:p>
            <a:pPr marL="171450" indent="-171450">
              <a:buFontTx/>
              <a:buChar char="-"/>
            </a:pPr>
            <a:endParaRPr lang="hr-HR" dirty="0"/>
          </a:p>
          <a:p>
            <a:pPr marL="0" indent="0">
              <a:buFontTx/>
              <a:buNone/>
            </a:pPr>
            <a:r>
              <a:rPr lang="en-US" dirty="0"/>
              <a:t>GROWING DEMAND</a:t>
            </a:r>
          </a:p>
          <a:p>
            <a:pPr marL="0" indent="0">
              <a:buFontTx/>
              <a:buNone/>
            </a:pPr>
            <a:r>
              <a:rPr lang="en-US" dirty="0"/>
              <a:t>- long-term contracts with customers and proven demand for larger quantities on the market</a:t>
            </a:r>
          </a:p>
          <a:p>
            <a:pPr marL="0" indent="0">
              <a:buFontTx/>
              <a:buNone/>
            </a:pPr>
            <a:r>
              <a:rPr lang="en-US" dirty="0"/>
              <a:t>- export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ecological principles of cultivation</a:t>
            </a:r>
            <a:endParaRPr lang="hr-HR" dirty="0"/>
          </a:p>
          <a:p>
            <a:pPr marL="0" indent="0">
              <a:buFontTx/>
              <a:buNone/>
            </a:pPr>
            <a:endParaRPr lang="hr-HR" dirty="0"/>
          </a:p>
          <a:p>
            <a:pPr marL="0" indent="0">
              <a:buFontTx/>
              <a:buNone/>
            </a:pPr>
            <a:r>
              <a:rPr lang="hr-HR" dirty="0"/>
              <a:t>PROIZVODNJA</a:t>
            </a:r>
          </a:p>
          <a:p>
            <a:pPr marL="0" indent="0">
              <a:buFontTx/>
              <a:buNone/>
            </a:pPr>
            <a:r>
              <a:rPr lang="hr-HR" dirty="0"/>
              <a:t>– uzgoj + prerada do konzumne faze</a:t>
            </a:r>
          </a:p>
          <a:p>
            <a:pPr marL="0" indent="0">
              <a:buFontTx/>
              <a:buNone/>
            </a:pPr>
            <a:r>
              <a:rPr lang="hr-HR" dirty="0"/>
              <a:t>– mogućnost udvostručenja proizvodnje na lokaciji postrojenja </a:t>
            </a:r>
          </a:p>
          <a:p>
            <a:pPr marL="0" indent="0">
              <a:buFontTx/>
              <a:buNone/>
            </a:pPr>
            <a:r>
              <a:rPr lang="hr-HR" dirty="0"/>
              <a:t>– razvojni projekti – proizvodni program i energetika </a:t>
            </a:r>
          </a:p>
          <a:p>
            <a:pPr marL="0" indent="0">
              <a:buFontTx/>
              <a:buNone/>
            </a:pPr>
            <a:endParaRPr lang="hr-HR" dirty="0"/>
          </a:p>
          <a:p>
            <a:pPr marL="0" indent="0">
              <a:buFontTx/>
              <a:buNone/>
            </a:pPr>
            <a:endParaRPr lang="hr-HR" dirty="0"/>
          </a:p>
          <a:p>
            <a:pPr marL="0" indent="0">
              <a:buFontTx/>
              <a:buNone/>
            </a:pP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4562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THE MARKET</a:t>
            </a:r>
          </a:p>
          <a:p>
            <a:endParaRPr lang="hr-HR" dirty="0"/>
          </a:p>
          <a:p>
            <a:r>
              <a:rPr lang="en-US" dirty="0"/>
              <a:t>CONSUMPTION OF TROUT IN CROATIA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Consumption is estimated at 3,000 tons of trout in the Republic of Croatia per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Domestic production is estimated at 500 tons of trout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Insufficient domestic production is compensated by imports of lower quality trout (frozen or processed)</a:t>
            </a:r>
          </a:p>
          <a:p>
            <a:endParaRPr lang="en-US" dirty="0"/>
          </a:p>
          <a:p>
            <a:r>
              <a:rPr lang="en-US" dirty="0"/>
              <a:t>DEMAND IN CROATIA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Growing demand for fish and fish products in the domestic and foreign markets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demand is growing during the tourist season: a healthy local product is in demand</a:t>
            </a:r>
          </a:p>
          <a:p>
            <a:endParaRPr lang="en-US" dirty="0"/>
          </a:p>
          <a:p>
            <a:r>
              <a:rPr lang="en-US" dirty="0"/>
              <a:t>DEMAND INDICATORS FOR LEKO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Long-term contracts with customers - all production volume is sold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Gacka</a:t>
            </a:r>
            <a:r>
              <a:rPr lang="en-US" dirty="0"/>
              <a:t> trout caviar - reservations one year in advance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Great interest of different sectors (wholesale / retail chains, hotels, restaurants, abroad)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273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CONTRACTS WITH BUYERS</a:t>
            </a:r>
          </a:p>
          <a:p>
            <a:endParaRPr lang="hr-HR" dirty="0"/>
          </a:p>
          <a:p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buyers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Leko </a:t>
            </a:r>
            <a:r>
              <a:rPr lang="hr-HR" dirty="0" err="1"/>
              <a:t>products</a:t>
            </a:r>
            <a:r>
              <a:rPr lang="hr-HR" dirty="0"/>
              <a:t>:</a:t>
            </a:r>
          </a:p>
          <a:p>
            <a:r>
              <a:rPr lang="hr-HR" dirty="0" err="1"/>
              <a:t>The</a:t>
            </a:r>
            <a:r>
              <a:rPr lang="hr-HR" dirty="0"/>
              <a:t> management </a:t>
            </a:r>
            <a:r>
              <a:rPr lang="hr-HR" dirty="0" err="1"/>
              <a:t>focused</a:t>
            </a:r>
            <a:r>
              <a:rPr lang="hr-HR" dirty="0"/>
              <a:t> </a:t>
            </a:r>
            <a:r>
              <a:rPr lang="hr-HR" dirty="0" err="1"/>
              <a:t>primarily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HORECA </a:t>
            </a:r>
            <a:r>
              <a:rPr lang="hr-HR" dirty="0" err="1"/>
              <a:t>sector</a:t>
            </a:r>
            <a:endParaRPr lang="hr-HR" dirty="0"/>
          </a:p>
          <a:p>
            <a:r>
              <a:rPr lang="hr-HR" dirty="0" err="1"/>
              <a:t>hotels</a:t>
            </a:r>
            <a:r>
              <a:rPr lang="hr-HR" dirty="0"/>
              <a:t> - </a:t>
            </a:r>
            <a:r>
              <a:rPr lang="hr-HR" dirty="0" err="1"/>
              <a:t>camps</a:t>
            </a:r>
            <a:r>
              <a:rPr lang="hr-HR" dirty="0"/>
              <a:t> - catering – </a:t>
            </a:r>
            <a:r>
              <a:rPr lang="hr-HR" dirty="0" err="1"/>
              <a:t>due</a:t>
            </a:r>
            <a:r>
              <a:rPr lang="hr-HR" dirty="0"/>
              <a:t> to </a:t>
            </a:r>
            <a:r>
              <a:rPr lang="hr-HR" dirty="0" err="1"/>
              <a:t>higher</a:t>
            </a:r>
            <a:r>
              <a:rPr lang="hr-HR" dirty="0"/>
              <a:t> </a:t>
            </a:r>
            <a:r>
              <a:rPr lang="hr-HR" dirty="0" err="1"/>
              <a:t>earnings</a:t>
            </a:r>
            <a:r>
              <a:rPr lang="hr-HR" dirty="0"/>
              <a:t> (</a:t>
            </a:r>
            <a:r>
              <a:rPr lang="hr-HR" dirty="0" err="1"/>
              <a:t>margins</a:t>
            </a:r>
            <a:r>
              <a:rPr lang="hr-HR" dirty="0"/>
              <a:t>)</a:t>
            </a:r>
          </a:p>
          <a:p>
            <a:endParaRPr lang="hr-HR" dirty="0"/>
          </a:p>
          <a:p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buyers</a:t>
            </a:r>
            <a:r>
              <a:rPr lang="hr-HR" dirty="0"/>
              <a:t> </a:t>
            </a:r>
            <a:r>
              <a:rPr lang="hr-HR" dirty="0" err="1"/>
              <a:t>include</a:t>
            </a:r>
            <a:r>
              <a:rPr lang="hr-HR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/>
              <a:t>Jadranka Grupa d.d. (Mali </a:t>
            </a:r>
            <a:r>
              <a:rPr lang="hr-HR" dirty="0" err="1"/>
              <a:t>Losinj</a:t>
            </a:r>
            <a:r>
              <a:rPr lang="hr-H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 err="1"/>
              <a:t>Amadria</a:t>
            </a:r>
            <a:r>
              <a:rPr lang="hr-HR" dirty="0"/>
              <a:t> Park d.d.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/>
              <a:t>Valamar d.d.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/>
              <a:t>Liburnia </a:t>
            </a:r>
            <a:r>
              <a:rPr lang="hr-HR" dirty="0" err="1"/>
              <a:t>Hotels</a:t>
            </a:r>
            <a:r>
              <a:rPr lang="hr-HR" dirty="0"/>
              <a:t> d.d.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/>
              <a:t>Atlantic Grupa d.d.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 err="1"/>
              <a:t>Consumption</a:t>
            </a:r>
            <a:endParaRPr lang="hr-H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r-HR" dirty="0" err="1"/>
              <a:t>Individual</a:t>
            </a:r>
            <a:r>
              <a:rPr lang="hr-HR" dirty="0"/>
              <a:t> </a:t>
            </a:r>
            <a:r>
              <a:rPr lang="hr-HR" dirty="0" err="1"/>
              <a:t>entities</a:t>
            </a:r>
            <a:r>
              <a:rPr lang="hr-HR" dirty="0"/>
              <a:t> </a:t>
            </a:r>
            <a:r>
              <a:rPr lang="hr-HR" dirty="0" err="1"/>
              <a:t>such</a:t>
            </a:r>
            <a:r>
              <a:rPr lang="hr-HR" dirty="0"/>
              <a:t> as Restaurant Vinodol, Esplanada hotel, Rastoke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other</a:t>
            </a:r>
            <a:r>
              <a:rPr lang="hr-HR" dirty="0"/>
              <a:t> </a:t>
            </a:r>
            <a:r>
              <a:rPr lang="hr-HR" dirty="0" err="1"/>
              <a:t>entities</a:t>
            </a:r>
            <a:r>
              <a:rPr lang="hr-HR" dirty="0"/>
              <a:t> (</a:t>
            </a:r>
            <a:r>
              <a:rPr lang="hr-HR" dirty="0" err="1"/>
              <a:t>local</a:t>
            </a:r>
            <a:r>
              <a:rPr lang="hr-H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14366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Company </a:t>
            </a:r>
            <a:r>
              <a:rPr lang="hr-HR" dirty="0" err="1"/>
              <a:t>vision</a:t>
            </a:r>
            <a:r>
              <a:rPr lang="hr-HR" dirty="0"/>
              <a:t> </a:t>
            </a:r>
          </a:p>
          <a:p>
            <a:endParaRPr lang="hr-HR" dirty="0"/>
          </a:p>
          <a:p>
            <a:r>
              <a:rPr lang="en-US" dirty="0"/>
              <a:t>We want to build the future of the company on the competitive advantages we have gained, always having product quality and a satisfied customer in the foreground.</a:t>
            </a:r>
          </a:p>
          <a:p>
            <a:endParaRPr lang="en-US" dirty="0"/>
          </a:p>
          <a:p>
            <a:r>
              <a:rPr lang="en-US" dirty="0"/>
              <a:t>In the future, our intention is: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continue with the development of the delicatessen production program in which greater added value lies and increase the number of products and the quantity of delicatessen products;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strengthen the </a:t>
            </a:r>
            <a:r>
              <a:rPr lang="en-US" dirty="0" err="1"/>
              <a:t>Gacka</a:t>
            </a:r>
            <a:r>
              <a:rPr lang="en-US" dirty="0"/>
              <a:t> trout brand as a leading brand in freshwater aquaculture (+ protection)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introduce new production niches: salmon-trout and salmon farming in the sea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base our products on the principles of healthy, organically grown in accordance with EU guidelines, domestic.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6344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 err="1"/>
              <a:t>Expected</a:t>
            </a:r>
            <a:r>
              <a:rPr lang="hr-HR" cap="all" baseline="0" dirty="0"/>
              <a:t> </a:t>
            </a:r>
            <a:r>
              <a:rPr lang="hr-HR" cap="all" baseline="0" dirty="0" err="1"/>
              <a:t>investment</a:t>
            </a:r>
            <a:r>
              <a:rPr lang="hr-HR" cap="all" baseline="0" dirty="0"/>
              <a:t> </a:t>
            </a:r>
            <a:r>
              <a:rPr lang="hr-HR" cap="all" baseline="0" dirty="0" err="1"/>
              <a:t>results</a:t>
            </a:r>
            <a:endParaRPr lang="hr-HR" cap="all" baseline="0" dirty="0"/>
          </a:p>
          <a:p>
            <a:endParaRPr lang="hr-HR" dirty="0"/>
          </a:p>
          <a:p>
            <a:r>
              <a:rPr lang="en-US" dirty="0"/>
              <a:t>STRENGTHENED MARKET 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the planned investments, Leko d.o.o. becomes the largest trout breeder and the first salmon breeder in the Republic of Croatia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Expanded and strengthened production and processing capacities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market niches created (salmon, trout - sea)</a:t>
            </a:r>
          </a:p>
          <a:p>
            <a:endParaRPr lang="en-US" dirty="0"/>
          </a:p>
          <a:p>
            <a:r>
              <a:rPr lang="en-US" dirty="0"/>
              <a:t>SIGNIFICANTLY HIGHER INCOME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 increase in revenue, expansion in the domestic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Increasing the value of exported goods, primarily the delicatessen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Energy autonomy / revenues from electricity sales</a:t>
            </a:r>
          </a:p>
          <a:p>
            <a:endParaRPr lang="en-US" dirty="0"/>
          </a:p>
          <a:p>
            <a:r>
              <a:rPr lang="en-US" dirty="0"/>
              <a:t>INCREASED </a:t>
            </a:r>
            <a:r>
              <a:rPr lang="hr-HR" dirty="0"/>
              <a:t>VALUE</a:t>
            </a:r>
            <a:r>
              <a:rPr lang="en-US" dirty="0"/>
              <a:t> OF </a:t>
            </a:r>
            <a:r>
              <a:rPr lang="hr-HR" dirty="0"/>
              <a:t>THE COMPANY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realization of these investments significantly increases the value of </a:t>
            </a:r>
            <a:r>
              <a:rPr lang="hr-HR" dirty="0" err="1"/>
              <a:t>the</a:t>
            </a:r>
            <a:r>
              <a:rPr lang="hr-HR" dirty="0"/>
              <a:t> company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11083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/>
              <a:t>Thank</a:t>
            </a:r>
            <a:r>
              <a:rPr lang="hr-HR" dirty="0"/>
              <a:t> </a:t>
            </a:r>
            <a:r>
              <a:rPr lang="hr-HR" dirty="0" err="1"/>
              <a:t>you</a:t>
            </a:r>
            <a:r>
              <a:rPr lang="hr-HR" dirty="0"/>
              <a:t> for </a:t>
            </a:r>
            <a:r>
              <a:rPr lang="hr-HR" dirty="0" err="1"/>
              <a:t>your</a:t>
            </a:r>
            <a:r>
              <a:rPr lang="hr-HR" dirty="0"/>
              <a:t> </a:t>
            </a:r>
            <a:r>
              <a:rPr lang="hr-HR" dirty="0" err="1"/>
              <a:t>attention</a:t>
            </a:r>
            <a:r>
              <a:rPr lang="hr-H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715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hr-HR" dirty="0"/>
              <a:t>STRUCTURE OF THE PRESENTATION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Leko d.o.o.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Management Leko d.o.o.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Breeding and processing complex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Production programs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Market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Contracts with customers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vision of </a:t>
            </a:r>
            <a:r>
              <a:rPr lang="hr-HR"/>
              <a:t>company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Investments - plans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Financial needs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Expected results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573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cap="all" baseline="0" dirty="0"/>
              <a:t>Leko d.o.o. - structure of </a:t>
            </a:r>
            <a:r>
              <a:rPr lang="hr-HR" cap="all" baseline="0" dirty="0"/>
              <a:t>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Founder / member of the </a:t>
            </a:r>
            <a:r>
              <a:rPr lang="hr-HR" dirty="0"/>
              <a:t>company</a:t>
            </a:r>
            <a:r>
              <a:rPr lang="en-US" dirty="0"/>
              <a:t>: Josip Leko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Person authorized to represent: Josip Leko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Activity: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Foundation year: 1991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employees: 4</a:t>
            </a:r>
            <a:endParaRPr lang="hr-HR" dirty="0"/>
          </a:p>
          <a:p>
            <a:endParaRPr lang="hr-H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Person authorized to represent: </a:t>
            </a:r>
            <a:r>
              <a:rPr lang="en-US" dirty="0" err="1"/>
              <a:t>Milka</a:t>
            </a:r>
            <a:r>
              <a:rPr lang="en-US" dirty="0"/>
              <a:t> </a:t>
            </a:r>
            <a:r>
              <a:rPr lang="en-US" dirty="0" err="1"/>
              <a:t>Rajan</a:t>
            </a:r>
            <a:r>
              <a:rPr lang="en-US" dirty="0"/>
              <a:t>, </a:t>
            </a:r>
            <a:r>
              <a:rPr lang="en-US" dirty="0" err="1"/>
              <a:t>Sinac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employees: 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Activity: Fish farming and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 concession - aquaculture permit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6541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FISH FARMING AND PROCESSING </a:t>
            </a:r>
          </a:p>
          <a:p>
            <a:endParaRPr lang="hr-HR" dirty="0"/>
          </a:p>
          <a:p>
            <a:r>
              <a:rPr lang="en-US" dirty="0"/>
              <a:t>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Fish farm in </a:t>
            </a:r>
            <a:r>
              <a:rPr lang="en-US" dirty="0" err="1"/>
              <a:t>Sinac</a:t>
            </a:r>
            <a:r>
              <a:rPr lang="en-US" dirty="0"/>
              <a:t>, </a:t>
            </a:r>
            <a:r>
              <a:rPr lang="en-US" dirty="0" err="1"/>
              <a:t>Otočac</a:t>
            </a:r>
            <a:r>
              <a:rPr lang="en-US" dirty="0"/>
              <a:t> was owned by the company </a:t>
            </a:r>
            <a:r>
              <a:rPr lang="en-US" dirty="0" err="1"/>
              <a:t>Zagrepčanka</a:t>
            </a:r>
            <a:r>
              <a:rPr lang="en-US" dirty="0"/>
              <a:t> </a:t>
            </a:r>
            <a:r>
              <a:rPr lang="en-US" dirty="0" err="1"/>
              <a:t>d.d.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Leko d.o.o. takes over obsolete fish farm in 2000</a:t>
            </a:r>
          </a:p>
          <a:p>
            <a:endParaRPr lang="en-US" dirty="0"/>
          </a:p>
          <a:p>
            <a:r>
              <a:rPr lang="en-US" dirty="0"/>
              <a:t>TRANSFORMATION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new owner has transformed the fish farm into a 21st century fish farm, investing significant funds in the development of the fish farm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processing plant was built, and the efficiency of production processes was improved</a:t>
            </a:r>
          </a:p>
          <a:p>
            <a:endParaRPr lang="en-US" dirty="0"/>
          </a:p>
          <a:p>
            <a:r>
              <a:rPr lang="en-US" dirty="0"/>
              <a:t>QUALITY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Processing plant organized according to HACCP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Secured export license for the USA and license for export to EU countries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caviar producer in Croatia</a:t>
            </a:r>
          </a:p>
          <a:p>
            <a:endParaRPr lang="en-US" dirty="0"/>
          </a:p>
          <a:p>
            <a:r>
              <a:rPr lang="en-US" dirty="0"/>
              <a:t>PRODUCTION CAPACITY</a:t>
            </a:r>
          </a:p>
          <a:p>
            <a:r>
              <a:rPr lang="en-US" dirty="0"/>
              <a:t>The current breeding capacity of trout production is 200,000 - 250,000 kg / year.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473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MANAGMENT </a:t>
            </a:r>
          </a:p>
          <a:p>
            <a:r>
              <a:rPr lang="hr-HR" dirty="0"/>
              <a:t>JOSIP LEKO, OWNER AND CEO</a:t>
            </a:r>
          </a:p>
          <a:p>
            <a:r>
              <a:rPr lang="hr-HR" dirty="0"/>
              <a:t>dr. med. </a:t>
            </a:r>
            <a:r>
              <a:rPr lang="hr-HR" dirty="0" err="1"/>
              <a:t>vet</a:t>
            </a:r>
            <a:endParaRPr lang="hr-HR" dirty="0"/>
          </a:p>
          <a:p>
            <a:endParaRPr lang="hr-H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 has been working in the private sector since day one, always in the food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Successfully manages the company from Leko d.o.o. 1992 to the present - family business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in creating a modern vision of fish farms and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specialized dealer in spices and condiments - complementary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 combined two passions into a successful line of gastro fish products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627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/>
              <a:t>Marko Leko, </a:t>
            </a:r>
          </a:p>
          <a:p>
            <a:r>
              <a:rPr lang="hr-HR" dirty="0"/>
              <a:t>MANAGING DIRECTOR</a:t>
            </a:r>
          </a:p>
          <a:p>
            <a:endParaRPr lang="hr-H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 joined his father in the family business from high school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 gained his first professional experience by going through all the jobs in the 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Acquires veterinary knowledge during studies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 participates in management and operational activities together with his father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Engaged in cooperation and negotiations with major customers Valamar </a:t>
            </a:r>
            <a:r>
              <a:rPr lang="en-US" dirty="0" err="1"/>
              <a:t>d.d.</a:t>
            </a:r>
            <a:r>
              <a:rPr lang="en-US" dirty="0"/>
              <a:t>, Jadranka hotels and Atlantic </a:t>
            </a:r>
            <a:r>
              <a:rPr lang="en-US" dirty="0" err="1"/>
              <a:t>Grupa</a:t>
            </a:r>
            <a:r>
              <a:rPr lang="en-US" dirty="0"/>
              <a:t> </a:t>
            </a:r>
            <a:r>
              <a:rPr lang="en-US" dirty="0" err="1"/>
              <a:t>d.d.</a:t>
            </a:r>
            <a:r>
              <a:rPr lang="en-US" dirty="0"/>
              <a:t>, </a:t>
            </a:r>
            <a:r>
              <a:rPr lang="en-US" dirty="0" err="1"/>
              <a:t>Konzum</a:t>
            </a:r>
            <a:r>
              <a:rPr lang="en-US" dirty="0"/>
              <a:t>, but also major suppliers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in the preparation of development projects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2037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 err="1"/>
              <a:t>Breeding</a:t>
            </a:r>
            <a:r>
              <a:rPr lang="hr-HR" cap="all" baseline="0" dirty="0"/>
              <a:t> </a:t>
            </a:r>
            <a:r>
              <a:rPr lang="hr-HR" cap="all" baseline="0" dirty="0" err="1"/>
              <a:t>and</a:t>
            </a:r>
            <a:r>
              <a:rPr lang="hr-HR" cap="all" baseline="0" dirty="0"/>
              <a:t> processing complex</a:t>
            </a:r>
          </a:p>
          <a:p>
            <a:endParaRPr lang="hr-HR" dirty="0"/>
          </a:p>
          <a:p>
            <a:r>
              <a:rPr lang="en-US" dirty="0"/>
              <a:t>Location: </a:t>
            </a:r>
            <a:r>
              <a:rPr lang="en-US" dirty="0" err="1"/>
              <a:t>Sinac</a:t>
            </a:r>
            <a:r>
              <a:rPr lang="en-US" dirty="0"/>
              <a:t>, </a:t>
            </a:r>
            <a:r>
              <a:rPr lang="en-US" dirty="0" err="1"/>
              <a:t>Otočac</a:t>
            </a:r>
            <a:endParaRPr lang="en-US" dirty="0"/>
          </a:p>
          <a:p>
            <a:r>
              <a:rPr lang="en-US" dirty="0"/>
              <a:t>Complex: fish farm and fish processing plant</a:t>
            </a:r>
          </a:p>
          <a:p>
            <a:r>
              <a:rPr lang="en-US" dirty="0"/>
              <a:t>Fish species: brown trout, brown trout and salmon</a:t>
            </a:r>
          </a:p>
          <a:p>
            <a:r>
              <a:rPr lang="en-US" dirty="0"/>
              <a:t>Complex size: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 interconnected cat. particles,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land 70,000 m2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total water area 12,000.00 m2 and total volume 12,000.00 m2</a:t>
            </a:r>
            <a:endParaRPr lang="hr-HR" dirty="0"/>
          </a:p>
          <a:p>
            <a:endParaRPr lang="hr-HR" dirty="0"/>
          </a:p>
          <a:p>
            <a:r>
              <a:rPr lang="en-US" dirty="0"/>
              <a:t>Capital investment: EUR 3,800,000.00</a:t>
            </a:r>
          </a:p>
          <a:p>
            <a:r>
              <a:rPr lang="en-US" dirty="0"/>
              <a:t>Investment structure: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rehabilitation of hydraulic structures (dams, inlet and outlet channels and all categories of basins),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construction and equipping of facilities (closed spaces)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construction of infrastructure (internal roads, outdoor lighting, fences and horticultural landscaping)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2590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 err="1"/>
              <a:t>Product</a:t>
            </a:r>
            <a:r>
              <a:rPr lang="hr-HR" cap="all" baseline="0" dirty="0"/>
              <a:t> </a:t>
            </a:r>
            <a:r>
              <a:rPr lang="hr-HR" cap="all" baseline="0" dirty="0" err="1"/>
              <a:t>programs</a:t>
            </a:r>
            <a:r>
              <a:rPr lang="hr-HR" cap="all" baseline="0" dirty="0"/>
              <a:t> </a:t>
            </a:r>
          </a:p>
          <a:p>
            <a:endParaRPr lang="hr-HR" dirty="0"/>
          </a:p>
          <a:p>
            <a:pPr marL="228600" indent="-228600">
              <a:buAutoNum type="arabicPeriod"/>
            </a:pPr>
            <a:r>
              <a:rPr lang="en-US" dirty="0"/>
              <a:t>Fresh trout from the river </a:t>
            </a:r>
            <a:r>
              <a:rPr lang="en-US" dirty="0" err="1"/>
              <a:t>Gacka</a:t>
            </a:r>
            <a:endParaRPr lang="hr-HR" dirty="0"/>
          </a:p>
          <a:p>
            <a:pPr marL="228600" indent="-228600">
              <a:buAutoNum type="arabicPeriod"/>
            </a:pPr>
            <a:r>
              <a:rPr lang="en-US" dirty="0"/>
              <a:t>Frozen program - trout fillets</a:t>
            </a:r>
          </a:p>
          <a:p>
            <a:pPr marL="0" indent="0">
              <a:buNone/>
            </a:pPr>
            <a:r>
              <a:rPr lang="en-US" dirty="0"/>
              <a:t>(California fillets, brown and salmon trout)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3. </a:t>
            </a:r>
            <a:r>
              <a:rPr lang="en-US" dirty="0"/>
              <a:t>Cleaned trout (frozen or fresh - brown, brown and salmon trout)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4. </a:t>
            </a:r>
            <a:r>
              <a:rPr lang="hr-HR" dirty="0" err="1"/>
              <a:t>Delicatessen</a:t>
            </a:r>
            <a:r>
              <a:rPr lang="hr-HR" dirty="0"/>
              <a:t> program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151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cap="all" baseline="0" dirty="0" err="1"/>
              <a:t>Delicatessen</a:t>
            </a:r>
            <a:r>
              <a:rPr lang="hr-HR" cap="all" baseline="0" dirty="0"/>
              <a:t> program</a:t>
            </a:r>
          </a:p>
          <a:p>
            <a:endParaRPr lang="hr-HR" dirty="0"/>
          </a:p>
          <a:p>
            <a:r>
              <a:rPr lang="en-US" dirty="0"/>
              <a:t>TROUT</a:t>
            </a:r>
          </a:p>
          <a:p>
            <a:r>
              <a:rPr lang="en-US" dirty="0"/>
              <a:t>Smoked trout fillets</a:t>
            </a:r>
            <a:r>
              <a:rPr lang="hr-HR" dirty="0"/>
              <a:t> 9.300kg</a:t>
            </a:r>
            <a:endParaRPr lang="en-US" dirty="0"/>
          </a:p>
          <a:p>
            <a:r>
              <a:rPr lang="en-US" dirty="0"/>
              <a:t>Smoked trout pate from </a:t>
            </a:r>
            <a:r>
              <a:rPr lang="en-US" dirty="0" err="1"/>
              <a:t>Gacka</a:t>
            </a:r>
            <a:r>
              <a:rPr lang="hr-HR" dirty="0"/>
              <a:t> 166.320 </a:t>
            </a:r>
            <a:r>
              <a:rPr lang="hr-HR" dirty="0" err="1"/>
              <a:t>pieces</a:t>
            </a:r>
            <a:r>
              <a:rPr lang="hr-HR" dirty="0"/>
              <a:t> </a:t>
            </a:r>
            <a:endParaRPr lang="en-US" dirty="0"/>
          </a:p>
          <a:p>
            <a:r>
              <a:rPr lang="en-US" dirty="0" err="1"/>
              <a:t>Gacka</a:t>
            </a:r>
            <a:r>
              <a:rPr lang="en-US" dirty="0"/>
              <a:t> trout caviar</a:t>
            </a:r>
            <a:r>
              <a:rPr lang="hr-HR" dirty="0"/>
              <a:t> 8.000 </a:t>
            </a:r>
            <a:r>
              <a:rPr lang="hr-HR" dirty="0" err="1"/>
              <a:t>pieces</a:t>
            </a:r>
            <a:endParaRPr lang="en-US" dirty="0"/>
          </a:p>
          <a:p>
            <a:r>
              <a:rPr lang="en-US" dirty="0"/>
              <a:t>Brown trout caviar1.250 </a:t>
            </a:r>
            <a:r>
              <a:rPr lang="hr-HR" dirty="0" err="1"/>
              <a:t>pieces</a:t>
            </a:r>
            <a:endParaRPr lang="hr-HR" dirty="0"/>
          </a:p>
          <a:p>
            <a:endParaRPr lang="hr-HR" dirty="0"/>
          </a:p>
          <a:p>
            <a:r>
              <a:rPr lang="hr-HR" dirty="0"/>
              <a:t>ANCHOVY</a:t>
            </a:r>
          </a:p>
          <a:p>
            <a:r>
              <a:rPr lang="en-US" dirty="0"/>
              <a:t>Anchovy fillet products</a:t>
            </a:r>
            <a:r>
              <a:rPr lang="hr-HR" dirty="0"/>
              <a:t> 5.080 kg </a:t>
            </a:r>
          </a:p>
          <a:p>
            <a:endParaRPr lang="hr-HR" dirty="0"/>
          </a:p>
          <a:p>
            <a:r>
              <a:rPr lang="hr-HR" dirty="0"/>
              <a:t>SARDINE</a:t>
            </a:r>
          </a:p>
          <a:p>
            <a:r>
              <a:rPr lang="hr-HR" dirty="0"/>
              <a:t>Sardine </a:t>
            </a:r>
            <a:r>
              <a:rPr lang="hr-HR" dirty="0" err="1"/>
              <a:t>fillet</a:t>
            </a:r>
            <a:r>
              <a:rPr lang="hr-HR" dirty="0"/>
              <a:t> </a:t>
            </a:r>
            <a:r>
              <a:rPr lang="hr-HR" dirty="0" err="1"/>
              <a:t>products</a:t>
            </a:r>
            <a:r>
              <a:rPr lang="hr-HR" dirty="0"/>
              <a:t> 4.080 kg</a:t>
            </a:r>
          </a:p>
          <a:p>
            <a:endParaRPr lang="en-US" dirty="0"/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C5C91-54DD-466B-B7D3-35B7266B4641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4688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432721-A5D3-48E6-BD96-79055307639A}" type="datetime1">
              <a:rPr lang="hr-HR" smtClean="0"/>
              <a:t>22.04.2025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5710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38B32D-4062-4B6D-8072-338437A23FF6}" type="datetime1">
              <a:rPr lang="hr-HR" smtClean="0"/>
              <a:t>22.04.2025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3467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3568" y="36274"/>
            <a:ext cx="7920880" cy="86409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br>
              <a:rPr lang="hr-HR" dirty="0"/>
            </a:br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Nova" panose="020B0504020202020204" pitchFamily="34" charset="0"/>
              </a:defRPr>
            </a:lvl1pPr>
            <a:lvl2pPr>
              <a:defRPr sz="2000">
                <a:latin typeface="Arial Nova" panose="020B0504020202020204" pitchFamily="34" charset="0"/>
              </a:defRPr>
            </a:lvl2pPr>
            <a:lvl3pPr>
              <a:defRPr sz="1800">
                <a:latin typeface="Arial Nova" panose="020B0504020202020204" pitchFamily="34" charset="0"/>
              </a:defRPr>
            </a:lvl3pPr>
            <a:lvl4pPr>
              <a:defRPr sz="1800">
                <a:latin typeface="Arial Nova" panose="020B0504020202020204" pitchFamily="34" charset="0"/>
              </a:defRPr>
            </a:lvl4pPr>
            <a:lvl5pPr>
              <a:defRPr sz="1800">
                <a:latin typeface="Arial Nova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D02F65-1B4D-7A22-26B4-3A72340F17C1}"/>
              </a:ext>
            </a:extLst>
          </p:cNvPr>
          <p:cNvCxnSpPr>
            <a:cxnSpLocks/>
          </p:cNvCxnSpPr>
          <p:nvPr userDrawn="1"/>
        </p:nvCxnSpPr>
        <p:spPr>
          <a:xfrm>
            <a:off x="0" y="980728"/>
            <a:ext cx="914400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30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FD6E66-7E11-41A2-A9F3-3AECA02E9C9A}" type="datetime1">
              <a:rPr lang="hr-HR" smtClean="0"/>
              <a:t>22.04.2025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2224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321877-B58F-4C4F-AA28-DC0F439F35FF}" type="datetime1">
              <a:rPr lang="hr-HR" smtClean="0"/>
              <a:t>22.04.2025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77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3DBF104-05A5-48D9-9926-1BB29A177DB7}" type="datetime1">
              <a:rPr lang="hr-HR" smtClean="0"/>
              <a:t>22.04.2025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314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376EED-5BF4-4800-884C-4796F2CA699A}" type="datetime1">
              <a:rPr lang="hr-HR" smtClean="0"/>
              <a:t>22.04.2025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03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C70EFB-F36B-4555-97F2-BF28FE8119F9}" type="datetime1">
              <a:rPr lang="hr-HR" smtClean="0"/>
              <a:t>22.04.2025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8352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C10B2E9-C754-4D9A-AC61-C809F9DBC0AE}" type="datetime1">
              <a:rPr lang="hr-HR" smtClean="0"/>
              <a:t>22.04.2025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21429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8EA278-FD20-4C1F-9210-B373EAE94319}" type="datetime1">
              <a:rPr lang="hr-HR" smtClean="0"/>
              <a:t>22.04.2025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8601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0727" cy="980727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0" y="670989"/>
            <a:ext cx="9144000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 userDrawn="1"/>
        </p:nvSpPr>
        <p:spPr>
          <a:xfrm>
            <a:off x="0" y="6093295"/>
            <a:ext cx="9144000" cy="764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Subtitle 2"/>
          <p:cNvSpPr txBox="1">
            <a:spLocks/>
          </p:cNvSpPr>
          <p:nvPr userDrawn="1"/>
        </p:nvSpPr>
        <p:spPr>
          <a:xfrm>
            <a:off x="0" y="6310304"/>
            <a:ext cx="9144000" cy="348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r-HR" sz="1050" dirty="0">
                <a:solidFill>
                  <a:schemeClr val="bg1"/>
                </a:solidFill>
                <a:latin typeface="Arial Nova" panose="020B0504020202020204" pitchFamily="34" charset="0"/>
              </a:rPr>
              <a:t>Zagreb, siječanj 2024.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9" y="6262420"/>
            <a:ext cx="1716227" cy="3686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88224" y="62616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AC82-557A-4230-B066-2EC4721A6152}" type="slidenum">
              <a:rPr lang="hr-HR" smtClean="0"/>
              <a:t>‹#›</a:t>
            </a:fld>
            <a:endParaRPr lang="hr-H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16A1-2C5F-D035-01E1-A90D0CCD512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4366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hr-HR" sz="1000">
                <a:solidFill>
                  <a:srgbClr val="008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Neosjetljivo - Non-sensitive</a:t>
            </a:r>
          </a:p>
        </p:txBody>
      </p:sp>
    </p:spTree>
    <p:extLst>
      <p:ext uri="{BB962C8B-B14F-4D97-AF65-F5344CB8AC3E}">
        <p14:creationId xmlns:p14="http://schemas.microsoft.com/office/powerpoint/2010/main" val="60877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cid:part1.zL38Q2lL.XGJW0OIb@zg.t-com.h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9DB98-949D-D15B-8E94-F6F8F865215A}"/>
              </a:ext>
            </a:extLst>
          </p:cNvPr>
          <p:cNvSpPr txBox="1"/>
          <p:nvPr/>
        </p:nvSpPr>
        <p:spPr>
          <a:xfrm>
            <a:off x="1344013" y="980728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Leko d.o.o.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5D810-5264-94D8-6152-1F9CE92840F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r="1897"/>
          <a:stretch>
            <a:fillRect/>
          </a:stretch>
        </p:blipFill>
        <p:spPr bwMode="auto">
          <a:xfrm>
            <a:off x="4728389" y="2403292"/>
            <a:ext cx="4179959" cy="28757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river Gacka | lifeasinspiration">
            <a:extLst>
              <a:ext uri="{FF2B5EF4-FFF2-40B4-BE49-F238E27FC236}">
                <a16:creationId xmlns:a16="http://schemas.microsoft.com/office/drawing/2014/main" id="{0D4CAA1C-6870-5462-3918-298D99CFA2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8269" r="20667" b="55113"/>
          <a:stretch/>
        </p:blipFill>
        <p:spPr bwMode="auto">
          <a:xfrm>
            <a:off x="371757" y="2403292"/>
            <a:ext cx="4179959" cy="28757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647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3A230226-B0D9-240B-E2DE-DC14F4B9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10</a:t>
            </a:fld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03753-6FD6-D099-44AC-412A0A8DB9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r="1631"/>
          <a:stretch/>
        </p:blipFill>
        <p:spPr bwMode="auto">
          <a:xfrm>
            <a:off x="596537" y="1124744"/>
            <a:ext cx="8125287" cy="48106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B9E37-3C57-911A-A2E6-0D1D81DE8D51}"/>
              </a:ext>
            </a:extLst>
          </p:cNvPr>
          <p:cNvSpPr txBox="1">
            <a:spLocks/>
          </p:cNvSpPr>
          <p:nvPr/>
        </p:nvSpPr>
        <p:spPr>
          <a:xfrm>
            <a:off x="698740" y="529557"/>
            <a:ext cx="7920880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25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Ribogojilište Gacka (Leko d.o.o.)</a:t>
            </a:r>
          </a:p>
        </p:txBody>
      </p:sp>
    </p:spTree>
    <p:extLst>
      <p:ext uri="{BB962C8B-B14F-4D97-AF65-F5344CB8AC3E}">
        <p14:creationId xmlns:p14="http://schemas.microsoft.com/office/powerpoint/2010/main" val="6759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Uzgojno-preradbeni kompleks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73592-71EA-226C-AA22-567404A1F888}"/>
              </a:ext>
            </a:extLst>
          </p:cNvPr>
          <p:cNvSpPr txBox="1"/>
          <p:nvPr/>
        </p:nvSpPr>
        <p:spPr>
          <a:xfrm>
            <a:off x="338079" y="980728"/>
            <a:ext cx="8683866" cy="29777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hr-HR" sz="1600" u="sng" dirty="0">
                <a:latin typeface="Arial Nova" panose="020B0504020202020204" pitchFamily="34" charset="0"/>
              </a:rPr>
              <a:t>Lokacija</a:t>
            </a:r>
            <a:r>
              <a:rPr lang="hr-HR" sz="1600" dirty="0">
                <a:latin typeface="Arial Nova" panose="020B0504020202020204" pitchFamily="34" charset="0"/>
              </a:rPr>
              <a:t>: </a:t>
            </a:r>
            <a:r>
              <a:rPr lang="hr-HR" sz="1600" dirty="0" err="1">
                <a:latin typeface="Arial Nova" panose="020B0504020202020204" pitchFamily="34" charset="0"/>
              </a:rPr>
              <a:t>Sinac</a:t>
            </a:r>
            <a:r>
              <a:rPr lang="hr-HR" sz="1600" dirty="0">
                <a:latin typeface="Arial Nova" panose="020B0504020202020204" pitchFamily="34" charset="0"/>
              </a:rPr>
              <a:t>, Otočac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hr-HR" sz="1600" u="sng" dirty="0">
                <a:latin typeface="Arial Nova"/>
              </a:rPr>
              <a:t>Kompleks</a:t>
            </a:r>
            <a:r>
              <a:rPr lang="hr-HR" sz="1600" dirty="0">
                <a:latin typeface="Arial Nova"/>
              </a:rPr>
              <a:t>: </a:t>
            </a:r>
            <a:r>
              <a:rPr lang="hr-HR" sz="1600" b="1" dirty="0">
                <a:latin typeface="Arial Nova"/>
              </a:rPr>
              <a:t>postrojenje za uzgoj ribe i pogon za preradu ribe </a:t>
            </a:r>
            <a:endParaRPr lang="hr-HR" sz="1600" b="1" dirty="0">
              <a:latin typeface="Arial Nova" panose="020B0504020202020204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hr-HR" sz="1600" u="sng" dirty="0">
                <a:latin typeface="Arial Nova" panose="020B0504020202020204" pitchFamily="34" charset="0"/>
              </a:rPr>
              <a:t>Vrste riba</a:t>
            </a:r>
            <a:r>
              <a:rPr lang="hr-HR" sz="1600" dirty="0">
                <a:latin typeface="Arial Nova" panose="020B0504020202020204" pitchFamily="34" charset="0"/>
              </a:rPr>
              <a:t>: pastrva – kalifornijska, pastrva – potočna i losos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hr-HR" sz="1600" u="sng" dirty="0">
                <a:latin typeface="Arial Nova" panose="020B0504020202020204" pitchFamily="34" charset="0"/>
              </a:rPr>
              <a:t>Veličina kompleksa</a:t>
            </a:r>
            <a:r>
              <a:rPr lang="hr-HR" sz="1600" dirty="0">
                <a:latin typeface="Arial Nova" panose="020B0504020202020204" pitchFamily="34" charset="0"/>
              </a:rPr>
              <a:t>: </a:t>
            </a:r>
          </a:p>
          <a:p>
            <a:pPr marL="988695" indent="-18542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hr-HR" sz="1600" dirty="0">
                <a:latin typeface="Arial Nova" panose="020B0504020202020204" pitchFamily="34" charset="0"/>
              </a:rPr>
              <a:t>4 međusobno povezne kat. čestice, </a:t>
            </a:r>
          </a:p>
          <a:p>
            <a:pPr marL="988695" indent="-18542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hr-HR" sz="1600" dirty="0">
                <a:latin typeface="Arial Nova" panose="020B0504020202020204" pitchFamily="34" charset="0"/>
              </a:rPr>
              <a:t>zemljište 70.000 m²</a:t>
            </a:r>
          </a:p>
          <a:p>
            <a:pPr marL="988695" indent="-185420">
              <a:spcAft>
                <a:spcPts val="300"/>
              </a:spcAft>
              <a:buFont typeface="Arial" panose="020B0604020202020204" pitchFamily="34" charset="0"/>
              <a:buChar char="–"/>
            </a:pPr>
            <a:r>
              <a:rPr lang="hr-HR" sz="1600" dirty="0">
                <a:latin typeface="Arial Nova" panose="020B0504020202020204" pitchFamily="34" charset="0"/>
              </a:rPr>
              <a:t>ukupne vodne površine 12.000,00 m² i ukupne zapremnine 12.000,00 m³</a:t>
            </a:r>
          </a:p>
          <a:p>
            <a:pPr>
              <a:spcAft>
                <a:spcPts val="600"/>
              </a:spcAft>
            </a:pPr>
            <a:endParaRPr lang="hr-HR" sz="1600" u="sng" dirty="0">
              <a:latin typeface="Arial Nova"/>
            </a:endParaRPr>
          </a:p>
          <a:p>
            <a:pPr>
              <a:spcAft>
                <a:spcPts val="600"/>
              </a:spcAft>
            </a:pPr>
            <a:r>
              <a:rPr lang="hr-HR" sz="1600" u="sng" dirty="0">
                <a:latin typeface="Arial Nova"/>
              </a:rPr>
              <a:t>Struktura dosadašnjih ulaganja: </a:t>
            </a:r>
            <a:endParaRPr lang="hr-HR" sz="1600" u="sng" dirty="0">
              <a:latin typeface="Arial Nova" panose="020B0504020202020204" pitchFamily="34" charset="0"/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hr-HR" sz="1600" dirty="0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8FBD4-92C7-7BEA-99F2-5C161BFABF42}"/>
              </a:ext>
            </a:extLst>
          </p:cNvPr>
          <p:cNvSpPr txBox="1"/>
          <p:nvPr/>
        </p:nvSpPr>
        <p:spPr>
          <a:xfrm>
            <a:off x="118173" y="3638298"/>
            <a:ext cx="5002652" cy="26161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izgrađeno kompletno novo postrojenje za preradu ribe  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sanacija hidrotehničkih građevina </a:t>
            </a:r>
            <a:r>
              <a:rPr lang="hr-HR" sz="1600" dirty="0">
                <a:latin typeface="Arial Nova"/>
              </a:rPr>
              <a:t>(ustave-brane, dovodnih i odvodnih kanala i svih kategorija bazena), </a:t>
            </a:r>
            <a:endParaRPr lang="hr-H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izgradnja i opremanje objekata </a:t>
            </a:r>
            <a:r>
              <a:rPr lang="hr-HR" sz="1600" dirty="0">
                <a:latin typeface="Arial Nova" panose="020B0504020202020204" pitchFamily="34" charset="0"/>
              </a:rPr>
              <a:t>(zatvoreni prostori)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izvedba infrastrukture </a:t>
            </a:r>
            <a:r>
              <a:rPr lang="hr-HR" sz="1600" dirty="0">
                <a:latin typeface="Arial Nova" panose="020B0504020202020204" pitchFamily="34" charset="0"/>
              </a:rPr>
              <a:t>(interne prometnice, vanjska rasvjeta, ograde i hortikulturno uređenje)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hr-HR" sz="1600" dirty="0">
              <a:latin typeface="Arial Nov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EAD1F-EDF8-CC04-AB1C-4A87B0BE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11</a:t>
            </a:fld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E42B1-04ED-EA74-2FF2-1238B9AD66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9"/>
          <a:stretch/>
        </p:blipFill>
        <p:spPr bwMode="auto">
          <a:xfrm>
            <a:off x="5150463" y="3541907"/>
            <a:ext cx="3877993" cy="23518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951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endParaRPr lang="hr-HR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70B0FA0-B990-A456-6FAF-753BCC20843A}"/>
              </a:ext>
            </a:extLst>
          </p:cNvPr>
          <p:cNvSpPr txBox="1">
            <a:spLocks/>
          </p:cNvSpPr>
          <p:nvPr/>
        </p:nvSpPr>
        <p:spPr>
          <a:xfrm>
            <a:off x="609302" y="41562"/>
            <a:ext cx="7920880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br>
              <a:rPr lang="hr-HR" dirty="0"/>
            </a:br>
            <a:r>
              <a:rPr lang="hr-HR" dirty="0"/>
              <a:t>Proizvodni programi</a:t>
            </a:r>
          </a:p>
        </p:txBody>
      </p:sp>
      <p:graphicFrame>
        <p:nvGraphicFramePr>
          <p:cNvPr id="5" name="Content Placeholder 4" descr="timeline SmartArt graphic&#10;">
            <a:extLst>
              <a:ext uri="{FF2B5EF4-FFF2-40B4-BE49-F238E27FC236}">
                <a16:creationId xmlns:a16="http://schemas.microsoft.com/office/drawing/2014/main" id="{1FB766B5-AE97-AE80-A527-5DB049A04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9957951"/>
              </p:ext>
            </p:extLst>
          </p:nvPr>
        </p:nvGraphicFramePr>
        <p:xfrm>
          <a:off x="694738" y="1556792"/>
          <a:ext cx="7646670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B6DDD-BEA0-26D6-95DF-970ECED5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631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endParaRPr lang="hr-HR" dirty="0"/>
          </a:p>
        </p:txBody>
      </p:sp>
      <p:pic>
        <p:nvPicPr>
          <p:cNvPr id="6" name="image8.png">
            <a:extLst>
              <a:ext uri="{FF2B5EF4-FFF2-40B4-BE49-F238E27FC236}">
                <a16:creationId xmlns:a16="http://schemas.microsoft.com/office/drawing/2014/main" id="{50C70AB7-B442-7401-EDA0-4485619282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 l="9648" t="25227" r="5923" b="14151"/>
          <a:stretch/>
        </p:blipFill>
        <p:spPr>
          <a:xfrm>
            <a:off x="3154555" y="4432704"/>
            <a:ext cx="2985281" cy="16118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70B0FA0-B990-A456-6FAF-753BCC20843A}"/>
              </a:ext>
            </a:extLst>
          </p:cNvPr>
          <p:cNvSpPr txBox="1">
            <a:spLocks/>
          </p:cNvSpPr>
          <p:nvPr/>
        </p:nvSpPr>
        <p:spPr>
          <a:xfrm>
            <a:off x="609302" y="41562"/>
            <a:ext cx="7920880" cy="86409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br>
              <a:rPr lang="hr-HR" sz="2400" dirty="0"/>
            </a:br>
            <a:r>
              <a:rPr lang="hr-HR" sz="2400" dirty="0"/>
              <a:t>Delikatesni program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5B73B55-5C7C-B2F6-8834-67D20A824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572895"/>
              </p:ext>
            </p:extLst>
          </p:nvPr>
        </p:nvGraphicFramePr>
        <p:xfrm>
          <a:off x="1187624" y="1128269"/>
          <a:ext cx="6624736" cy="32080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2897460765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3905366974"/>
                    </a:ext>
                  </a:extLst>
                </a:gridCol>
              </a:tblGrid>
              <a:tr h="356515">
                <a:tc>
                  <a:txBody>
                    <a:bodyPr/>
                    <a:lstStyle/>
                    <a:p>
                      <a:pPr marL="71755" marR="1340485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Delikatesni proizvodi</a:t>
                      </a:r>
                      <a:endParaRPr lang="hr-HR" sz="16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Godišnja proizvodnja </a:t>
                      </a:r>
                      <a:endParaRPr lang="hr-HR" sz="16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604300"/>
                  </a:ext>
                </a:extLst>
              </a:tr>
              <a:tr h="343993">
                <a:tc>
                  <a:txBody>
                    <a:bodyPr/>
                    <a:lstStyle/>
                    <a:p>
                      <a:pPr marL="71755" marR="1340485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hr-H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 Nova" panose="020B0504020202020204" pitchFamily="34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PASTRVA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hr-HR" sz="1600" b="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38357"/>
                  </a:ext>
                </a:extLst>
              </a:tr>
              <a:tr h="268004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Dimljeni fileti pastrve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651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9.300</a:t>
                      </a:r>
                      <a:r>
                        <a:rPr lang="en-US" sz="1600" b="0" spc="6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kg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803372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Pašteta od dimljene pastrve s 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G</a:t>
                      </a:r>
                      <a:r>
                        <a:rPr lang="hr-HR" sz="1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acke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524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166.320</a:t>
                      </a:r>
                      <a:r>
                        <a:rPr lang="en-US" sz="1600" b="0" spc="1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komada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124960"/>
                  </a:ext>
                </a:extLst>
              </a:tr>
              <a:tr h="268004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Kavijar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od</a:t>
                      </a:r>
                      <a:r>
                        <a:rPr lang="en-US" sz="1600" b="0" spc="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Gack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e pastrve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524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8.000</a:t>
                      </a:r>
                      <a:r>
                        <a:rPr lang="en-US" sz="1600" b="0" spc="3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komada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549606"/>
                  </a:ext>
                </a:extLst>
              </a:tr>
              <a:tr h="324549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Kavijar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od</a:t>
                      </a:r>
                      <a:r>
                        <a:rPr lang="en-US" sz="1600" b="0" spc="-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potočne pastrve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5880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1.250</a:t>
                      </a:r>
                      <a:r>
                        <a:rPr lang="en-US" sz="1600" b="0" spc="5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komada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495029"/>
                  </a:ext>
                </a:extLst>
              </a:tr>
              <a:tr h="392969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 Nova" panose="020B0504020202020204" pitchFamily="34" charset="0"/>
                          <a:ea typeface="Cambria" panose="02040503050406030204" pitchFamily="18" charset="0"/>
                          <a:cs typeface="Cambria" panose="02040503050406030204" pitchFamily="18" charset="0"/>
                        </a:rPr>
                        <a:t>INĆUNI</a:t>
                      </a: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651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48540"/>
                  </a:ext>
                </a:extLst>
              </a:tr>
              <a:tr h="268004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Proizvodi od fileta inćuna 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651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spc="-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5.080</a:t>
                      </a:r>
                      <a:r>
                        <a:rPr lang="en-US" sz="1600" b="0" spc="-4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spc="-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kg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24469"/>
                  </a:ext>
                </a:extLst>
              </a:tr>
              <a:tr h="403684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SARDINE</a:t>
                      </a:r>
                      <a:endParaRPr 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Arial Nova" panose="020B05040202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651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593842"/>
                  </a:ext>
                </a:extLst>
              </a:tr>
              <a:tr h="268004">
                <a:tc>
                  <a:txBody>
                    <a:bodyPr/>
                    <a:lstStyle/>
                    <a:p>
                      <a:pPr marL="71120">
                        <a:lnSpc>
                          <a:spcPct val="120000"/>
                        </a:lnSpc>
                        <a:spcBef>
                          <a:spcPts val="1200"/>
                        </a:spcBef>
                      </a:pPr>
                      <a:r>
                        <a:rPr lang="hr-HR" sz="1600" b="0" noProof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Proizvodi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od file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ta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hr-HR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sardina</a:t>
                      </a:r>
                      <a:r>
                        <a:rPr 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56515" algn="r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spc="-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4.080</a:t>
                      </a:r>
                      <a:r>
                        <a:rPr lang="en-US" sz="1600" b="0" spc="-4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 </a:t>
                      </a:r>
                      <a:r>
                        <a:rPr lang="en-US" sz="1600" b="0" spc="-5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 Nova" panose="020B0504020202020204" pitchFamily="34" charset="0"/>
                        </a:rPr>
                        <a:t>kg</a:t>
                      </a:r>
                      <a:endParaRPr lang="hr-HR" sz="1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 Nova" panose="020B0504020202020204" pitchFamily="34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24343"/>
                  </a:ext>
                </a:extLst>
              </a:tr>
            </a:tbl>
          </a:graphicData>
        </a:graphic>
      </p:graphicFrame>
      <p:pic>
        <p:nvPicPr>
          <p:cNvPr id="9218" name="Picture 2" descr="Dobra Hrana - Testirano: slani inćuni">
            <a:extLst>
              <a:ext uri="{FF2B5EF4-FFF2-40B4-BE49-F238E27FC236}">
                <a16:creationId xmlns:a16="http://schemas.microsoft.com/office/drawing/2014/main" id="{A97D1639-3D6A-8849-406A-AB4823F14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b="8914"/>
          <a:stretch/>
        </p:blipFill>
        <p:spPr bwMode="auto">
          <a:xfrm>
            <a:off x="6372200" y="4537242"/>
            <a:ext cx="1153568" cy="139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avijar 100 g">
            <a:extLst>
              <a:ext uri="{FF2B5EF4-FFF2-40B4-BE49-F238E27FC236}">
                <a16:creationId xmlns:a16="http://schemas.microsoft.com/office/drawing/2014/main" id="{60D420CA-B383-7D9D-A855-A28D8D9F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38" y="4500986"/>
            <a:ext cx="1529354" cy="152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44D1F-F059-4707-E1F2-A76DE6C5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4094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9320-3B22-7A18-34FA-08D20F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68162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Konkurentske prednosti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CFBE4-25C3-BAD5-1A31-336B23718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89" y="1267691"/>
            <a:ext cx="680223" cy="680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9B7E7-333F-7782-499B-2AA159349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64" y="1284847"/>
            <a:ext cx="680224" cy="68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822D8D-D827-5583-0FB7-B3A2EBCE57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2" y="3432603"/>
            <a:ext cx="645863" cy="645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8671C-B61E-9B8B-0A1A-288A253A3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64" y="3417024"/>
            <a:ext cx="680225" cy="680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A16EB-F2C1-A861-C365-7013AC070DDD}"/>
              </a:ext>
            </a:extLst>
          </p:cNvPr>
          <p:cNvSpPr txBox="1"/>
          <p:nvPr/>
        </p:nvSpPr>
        <p:spPr>
          <a:xfrm>
            <a:off x="1331640" y="1193946"/>
            <a:ext cx="3240360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hr-HR" sz="1800" b="1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KVALITETA PROIZVODA</a:t>
            </a:r>
          </a:p>
          <a:p>
            <a:pPr marL="176213" indent="-176213">
              <a:spcAft>
                <a:spcPts val="600"/>
              </a:spcAft>
            </a:pPr>
            <a:r>
              <a:rPr lang="hr-HR" sz="1800" dirty="0">
                <a:latin typeface="Arial Nova" panose="020B0504020202020204" pitchFamily="34" charset="0"/>
              </a:rPr>
              <a:t>– </a:t>
            </a:r>
            <a:r>
              <a:rPr lang="hr-HR" sz="1600" dirty="0">
                <a:latin typeface="Arial Nova" panose="020B0504020202020204" pitchFamily="34" charset="0"/>
              </a:rPr>
              <a:t>najveća kakvoća pastrve u Hrvatskoj, brand </a:t>
            </a:r>
          </a:p>
          <a:p>
            <a:pPr marL="176213" indent="-176213"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hr-HR" sz="1600" dirty="0">
                <a:latin typeface="Arial Nova" panose="020B0504020202020204" pitchFamily="34" charset="0"/>
              </a:rPr>
              <a:t>izvrstan okus ribe (vlastita receptura)</a:t>
            </a:r>
          </a:p>
          <a:p>
            <a:pPr marL="176213" indent="-176213"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hr-HR" sz="1600" dirty="0">
                <a:latin typeface="Arial Nova" panose="020B0504020202020204" pitchFamily="34" charset="0"/>
              </a:rPr>
              <a:t>certifikati Izvorno hrvatsko, Hrvatska kvaliteta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CA251-7B10-4698-BBD2-07B24A5E169D}"/>
              </a:ext>
            </a:extLst>
          </p:cNvPr>
          <p:cNvSpPr txBox="1"/>
          <p:nvPr/>
        </p:nvSpPr>
        <p:spPr>
          <a:xfrm>
            <a:off x="5668352" y="1196748"/>
            <a:ext cx="3096344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hr-HR" b="1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MANAGEMENT </a:t>
            </a:r>
            <a:endParaRPr lang="hr-HR" sz="1800" b="1" dirty="0">
              <a:solidFill>
                <a:schemeClr val="accent1">
                  <a:lumMod val="75000"/>
                </a:schemeClr>
              </a:solidFill>
              <a:latin typeface="Arial Nova" panose="020B0504020202020204" pitchFamily="34" charset="0"/>
            </a:endParaRPr>
          </a:p>
          <a:p>
            <a:pPr marL="176213" indent="-176213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stručan management s vizijom</a:t>
            </a:r>
          </a:p>
          <a:p>
            <a:pPr marL="176213" indent="-176213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iskustvo u stvaranju dodane vrijednosti gastro proizvoda</a:t>
            </a:r>
          </a:p>
          <a:p>
            <a:pPr marL="176213" indent="-176213">
              <a:spcAft>
                <a:spcPts val="600"/>
              </a:spcAft>
            </a:pPr>
            <a:endParaRPr lang="hr-HR" sz="1600" dirty="0">
              <a:latin typeface="Arial Nova" panose="020B0504020202020204" pitchFamily="34" charset="0"/>
            </a:endParaRPr>
          </a:p>
          <a:p>
            <a:pPr marL="176213" indent="-176213">
              <a:spcAft>
                <a:spcPts val="600"/>
              </a:spcAft>
            </a:pPr>
            <a:endParaRPr lang="hr-HR" sz="1600" dirty="0">
              <a:latin typeface="Arial Nova" panose="020B0504020202020204" pitchFamily="34" charset="0"/>
            </a:endParaRPr>
          </a:p>
          <a:p>
            <a:pPr marL="176213" indent="-176213">
              <a:spcAft>
                <a:spcPts val="600"/>
              </a:spcAft>
            </a:pPr>
            <a:endParaRPr lang="hr-HR" sz="1600" dirty="0"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F8E4B-AA7B-FDEF-146B-E689902C0693}"/>
              </a:ext>
            </a:extLst>
          </p:cNvPr>
          <p:cNvSpPr txBox="1"/>
          <p:nvPr/>
        </p:nvSpPr>
        <p:spPr>
          <a:xfrm>
            <a:off x="1366803" y="3390366"/>
            <a:ext cx="324036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6213" indent="-176213">
              <a:spcAft>
                <a:spcPts val="600"/>
              </a:spcAft>
            </a:pPr>
            <a:r>
              <a:rPr lang="hr-HR" sz="1800" b="1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RASTUĆA POTRAŽNJA</a:t>
            </a:r>
          </a:p>
          <a:p>
            <a:pPr marL="176213" indent="-176213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dugoročni ugovori s kupcima i dokazana potražnja za većim količinama na tržištu </a:t>
            </a:r>
          </a:p>
          <a:p>
            <a:pPr marL="176213" indent="-176213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izvoz </a:t>
            </a:r>
          </a:p>
          <a:p>
            <a:pPr marL="176213" indent="-176213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ekološki principi uzgoja</a:t>
            </a:r>
          </a:p>
          <a:p>
            <a:pPr marL="176213" indent="-176213"/>
            <a:endParaRPr lang="hr-HR" sz="1600" dirty="0">
              <a:latin typeface="Arial Nova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B3F84-3F6F-948B-5769-A355EA7AF96D}"/>
              </a:ext>
            </a:extLst>
          </p:cNvPr>
          <p:cNvSpPr txBox="1"/>
          <p:nvPr/>
        </p:nvSpPr>
        <p:spPr>
          <a:xfrm>
            <a:off x="5596344" y="3402823"/>
            <a:ext cx="3240360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5895" indent="-175895">
              <a:spcAft>
                <a:spcPts val="600"/>
              </a:spcAft>
            </a:pPr>
            <a:r>
              <a:rPr lang="hr-HR" b="1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PROIZVODNJA</a:t>
            </a:r>
            <a:endParaRPr lang="sr-Latn-RS" dirty="0"/>
          </a:p>
          <a:p>
            <a:pPr marL="175895" indent="-175895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uzgoj + prerada do konzumne faze</a:t>
            </a:r>
          </a:p>
          <a:p>
            <a:pPr marL="175895" indent="-175895">
              <a:spcAft>
                <a:spcPts val="600"/>
              </a:spcAft>
            </a:pPr>
            <a:r>
              <a:rPr lang="hr-HR" sz="1600" dirty="0">
                <a:latin typeface="Arial Nova" panose="020B0504020202020204" pitchFamily="34" charset="0"/>
              </a:rPr>
              <a:t>– mogućnost udvostručenja proizvodnje na lokaciji postrojenja </a:t>
            </a:r>
          </a:p>
          <a:p>
            <a:pPr marL="175895" indent="-175895">
              <a:spcAft>
                <a:spcPts val="600"/>
              </a:spcAft>
            </a:pPr>
            <a:r>
              <a:rPr lang="hr-HR" sz="1600" dirty="0">
                <a:latin typeface="Arial Nova"/>
              </a:rPr>
              <a:t>– razvojni projekti – proizvodni program i energetika (obnovljivi izvori energije)</a:t>
            </a:r>
            <a:endParaRPr lang="hr-HR" sz="1600" dirty="0">
              <a:latin typeface="Arial Nova" panose="020B0504020202020204" pitchFamily="34" charset="0"/>
            </a:endParaRPr>
          </a:p>
          <a:p>
            <a:pPr marL="175895" indent="-175895"/>
            <a:endParaRPr lang="hr-HR" sz="1600" dirty="0">
              <a:latin typeface="Arial Nova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EDE26-8FFB-F252-E0BC-B4524C80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086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9320-3B22-7A18-34FA-08D20F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2029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Tržište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77EF-7CEE-3A20-26B0-EDF74B79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hr-HR" sz="1600" b="1" dirty="0">
                <a:solidFill>
                  <a:schemeClr val="accent1">
                    <a:lumMod val="75000"/>
                  </a:schemeClr>
                </a:solidFill>
              </a:rPr>
              <a:t>POTROŠNJA PASTRVE U RH</a:t>
            </a:r>
          </a:p>
          <a:p>
            <a:r>
              <a:rPr lang="hr-HR" sz="1800" dirty="0"/>
              <a:t>Potrošnja se procjenjuje na 3.000 tona pastrve samo u RH godišnje </a:t>
            </a:r>
          </a:p>
          <a:p>
            <a:r>
              <a:rPr lang="hr-HR" sz="1800" dirty="0"/>
              <a:t>Domaća proizvodnja se procjenjuje na 500 tona pastrve </a:t>
            </a:r>
          </a:p>
          <a:p>
            <a:r>
              <a:rPr lang="hr-HR" sz="1800" dirty="0"/>
              <a:t>Nedovoljna domaća proizvodnja nadomješta se uvozom pastrve lošije kvalitete (smrznuto ili prerađeno) </a:t>
            </a:r>
          </a:p>
          <a:p>
            <a:pPr marL="0" indent="0">
              <a:buNone/>
            </a:pPr>
            <a:endParaRPr lang="hr-HR" sz="1000" dirty="0"/>
          </a:p>
          <a:p>
            <a:pPr marL="0" indent="0">
              <a:buNone/>
            </a:pPr>
            <a:r>
              <a:rPr lang="hr-HR" sz="1600" b="1" dirty="0">
                <a:solidFill>
                  <a:schemeClr val="accent1">
                    <a:lumMod val="75000"/>
                  </a:schemeClr>
                </a:solidFill>
              </a:rPr>
              <a:t>POTRAŽNJA U RH </a:t>
            </a:r>
          </a:p>
          <a:p>
            <a:r>
              <a:rPr lang="hr-HR" sz="1800" dirty="0">
                <a:latin typeface="Arial Nova"/>
              </a:rPr>
              <a:t>Rastuća potražnja za ribom i proizvodima od ribe na domaćem i stranom tržištu (EU, SAD, Švicarska)</a:t>
            </a:r>
            <a:endParaRPr lang="hr-HR" sz="1800" dirty="0"/>
          </a:p>
          <a:p>
            <a:r>
              <a:rPr lang="hr-HR" sz="1800" dirty="0"/>
              <a:t>Dodatna potražnja jača u tijeku turističke sezone: traži se zdravi lokalni proizvod </a:t>
            </a:r>
          </a:p>
          <a:p>
            <a:pPr marL="0" indent="0">
              <a:buNone/>
            </a:pPr>
            <a:endParaRPr lang="hr-HR" sz="1000" dirty="0"/>
          </a:p>
          <a:p>
            <a:pPr marL="0" indent="0">
              <a:buNone/>
            </a:pPr>
            <a:r>
              <a:rPr lang="hr-HR" sz="1600" b="1" dirty="0">
                <a:solidFill>
                  <a:schemeClr val="accent1">
                    <a:lumMod val="75000"/>
                  </a:schemeClr>
                </a:solidFill>
              </a:rPr>
              <a:t>INDIKATORI POTRAŽNJE ZA PROIZVODIMA LEKO </a:t>
            </a:r>
          </a:p>
          <a:p>
            <a:r>
              <a:rPr lang="hr-HR" sz="1800" dirty="0"/>
              <a:t>Dugoročni ugovori s kupcima – sav volumen proizvodnje se proda</a:t>
            </a:r>
          </a:p>
          <a:p>
            <a:r>
              <a:rPr lang="hr-HR" sz="1800" dirty="0"/>
              <a:t>Kavijar od Gacke pastrve – rezervacije godinu dana unaprijed </a:t>
            </a:r>
          </a:p>
          <a:p>
            <a:r>
              <a:rPr lang="hr-HR" sz="1800" dirty="0"/>
              <a:t>Velik interes različitih sektora (veleprodajni/maloprodajni lanci, hoteli, restorani, inozemstvo)</a:t>
            </a:r>
          </a:p>
          <a:p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396575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9320-3B22-7A18-34FA-08D20F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2029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Ugovori s kupcima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77EF-7CEE-3A20-26B0-EDF74B79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u="sng" dirty="0">
                <a:solidFill>
                  <a:schemeClr val="accent1">
                    <a:lumMod val="75000"/>
                  </a:schemeClr>
                </a:solidFill>
              </a:rPr>
              <a:t>Sadašnji kupci proizvoda Leko </a:t>
            </a:r>
            <a:r>
              <a:rPr lang="hr-HR" sz="1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hr-HR" sz="1800" dirty="0"/>
              <a:t>Uprava se primarno usmjerila na HORECA sektor</a:t>
            </a:r>
          </a:p>
          <a:p>
            <a:pPr marL="0" indent="0">
              <a:buNone/>
            </a:pPr>
            <a:r>
              <a:rPr lang="hr-HR" sz="1800" dirty="0"/>
              <a:t>hoteli – kampovi - ugostiteljstvo –  zbog veće zarade (marže)</a:t>
            </a:r>
          </a:p>
          <a:p>
            <a:pPr marL="0" indent="0">
              <a:buNone/>
            </a:pPr>
            <a:endParaRPr lang="hr-HR" sz="1800" dirty="0"/>
          </a:p>
          <a:p>
            <a:pPr marL="0" indent="0">
              <a:buNone/>
            </a:pPr>
            <a:r>
              <a:rPr lang="hr-HR" sz="1800" u="sng" dirty="0">
                <a:solidFill>
                  <a:schemeClr val="accent1">
                    <a:lumMod val="75000"/>
                  </a:schemeClr>
                </a:solidFill>
              </a:rPr>
              <a:t>Među sadašnjim kupcima su: 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Jadranka Grupa d.d. (Mali Lošinj)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 err="1"/>
              <a:t>Amadria</a:t>
            </a:r>
            <a:r>
              <a:rPr lang="hr-HR" sz="1800" dirty="0"/>
              <a:t> Park d.d. 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Valamar d.d.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Liburnia hoteli d.d.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Atlantic Grupa d.d.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Konzum </a:t>
            </a:r>
          </a:p>
          <a:p>
            <a:pPr>
              <a:buFont typeface="Arial" panose="020B0604020202020204" pitchFamily="34" charset="0"/>
              <a:buChar char="–"/>
            </a:pPr>
            <a:r>
              <a:rPr lang="hr-HR" sz="1800" dirty="0"/>
              <a:t>Pojedinačni subjekti kao što su Restoran Vinodol, Esplanada hotel, Rastoke i dr. subjekti (lokalni)</a:t>
            </a:r>
          </a:p>
          <a:p>
            <a:pPr marL="0" indent="0">
              <a:buNone/>
            </a:pPr>
            <a:r>
              <a:rPr lang="hr-HR" sz="1800" dirty="0"/>
              <a:t> </a:t>
            </a:r>
          </a:p>
          <a:p>
            <a:pPr marL="0" indent="0">
              <a:buNone/>
            </a:pPr>
            <a:endParaRPr lang="hr-H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4B14A-7237-D0BD-28F1-864F7261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046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9320-3B22-7A18-34FA-08D20F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2029"/>
            <a:ext cx="7920880" cy="864096"/>
          </a:xfrm>
        </p:spPr>
        <p:txBody>
          <a:bodyPr/>
          <a:lstStyle/>
          <a:p>
            <a:br>
              <a:rPr lang="hr-HR"/>
            </a:br>
            <a:r>
              <a:rPr lang="hr-HR"/>
              <a:t>Vizija društva 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77EF-7CEE-3A20-26B0-EDF74B791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8760"/>
            <a:ext cx="8219256" cy="4525963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hr-HR" sz="1600" dirty="0"/>
              <a:t>Budućnost društva želimo graditi na konkurentnim prednostima koje smo stekli, uvijek imajući </a:t>
            </a:r>
            <a:r>
              <a:rPr lang="hr-HR" sz="1600" b="1" dirty="0"/>
              <a:t>kvalitetu proizvoda i zadovoljnog kupca </a:t>
            </a:r>
            <a:r>
              <a:rPr lang="hr-HR" sz="1600" dirty="0"/>
              <a:t>u prvom planu. </a:t>
            </a:r>
          </a:p>
          <a:p>
            <a:pPr marL="0" indent="0">
              <a:spcAft>
                <a:spcPts val="600"/>
              </a:spcAft>
              <a:buNone/>
            </a:pPr>
            <a:endParaRPr lang="hr-HR" sz="1600" dirty="0"/>
          </a:p>
          <a:p>
            <a:pPr marL="0" indent="0">
              <a:spcAft>
                <a:spcPts val="600"/>
              </a:spcAft>
              <a:buNone/>
            </a:pPr>
            <a:r>
              <a:rPr lang="hr-HR" sz="1600" dirty="0"/>
              <a:t>U budućnosti naša je namjera : </a:t>
            </a:r>
          </a:p>
          <a:p>
            <a:pPr>
              <a:spcAft>
                <a:spcPts val="600"/>
              </a:spcAft>
            </a:pPr>
            <a:r>
              <a:rPr lang="hr-HR" sz="1600" b="1" dirty="0"/>
              <a:t>nastaviti s razvojem delikatesnog proizvodnog programom</a:t>
            </a:r>
            <a:r>
              <a:rPr lang="hr-HR" sz="1600" dirty="0"/>
              <a:t> u kojem leži veća dodana vrijednost te </a:t>
            </a:r>
            <a:r>
              <a:rPr lang="hr-HR" sz="1600" b="1" dirty="0"/>
              <a:t>povećati broj proizvoda i samu količinu delikatesnih proizvoda</a:t>
            </a:r>
            <a:r>
              <a:rPr lang="hr-HR" sz="1600" dirty="0"/>
              <a:t>; </a:t>
            </a:r>
          </a:p>
          <a:p>
            <a:pPr>
              <a:spcAft>
                <a:spcPts val="600"/>
              </a:spcAft>
            </a:pPr>
            <a:r>
              <a:rPr lang="hr-HR" sz="1600" b="1" dirty="0"/>
              <a:t>jačati brend Gacke pastrve</a:t>
            </a:r>
            <a:r>
              <a:rPr lang="hr-HR" sz="1600" dirty="0"/>
              <a:t> kao vodeći brend u slatkovodnoj akvakulturi (+ zaštita)</a:t>
            </a:r>
          </a:p>
          <a:p>
            <a:pPr>
              <a:spcAft>
                <a:spcPts val="600"/>
              </a:spcAft>
            </a:pPr>
            <a:r>
              <a:rPr lang="hr-HR" sz="1600" b="1" dirty="0"/>
              <a:t>uvesti nove proizvodne niše: uzgoj losos-pastrve i lososa u moru</a:t>
            </a:r>
          </a:p>
          <a:p>
            <a:pPr>
              <a:spcAft>
                <a:spcPts val="600"/>
              </a:spcAft>
            </a:pPr>
            <a:r>
              <a:rPr lang="hr-HR" sz="1600" dirty="0"/>
              <a:t>temeljiti naše proizvode i na dalje na </a:t>
            </a:r>
            <a:r>
              <a:rPr lang="hr-HR" sz="1600" b="1" dirty="0"/>
              <a:t>principima zdravo, ekološki uzgojeno sukladno smjernicama EU, domaće.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574E9-C894-3C18-AD0B-3E55ABF8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8914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86F70B0-FAFE-F5F5-F255-3FF559C5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44" y="68371"/>
            <a:ext cx="7920880" cy="864096"/>
          </a:xfrm>
        </p:spPr>
        <p:txBody>
          <a:bodyPr lIns="91440" tIns="45720" rIns="91440" bIns="45720" anchor="t"/>
          <a:lstStyle/>
          <a:p>
            <a:pPr algn="l"/>
            <a:endParaRPr lang="hr-HR" dirty="0">
              <a:latin typeface="Arial Nova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14C2D1B-178A-8006-3387-0154C8107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66" y="1293064"/>
            <a:ext cx="3997449" cy="4525963"/>
          </a:xfrm>
        </p:spPr>
        <p:txBody>
          <a:bodyPr lIns="91440" tIns="45720" rIns="91440" bIns="45720" anchor="t"/>
          <a:lstStyle/>
          <a:p>
            <a:pPr>
              <a:lnSpc>
                <a:spcPct val="130000"/>
              </a:lnSpc>
            </a:pPr>
            <a:endParaRPr lang="hr-HR" dirty="0">
              <a:highlight>
                <a:srgbClr val="FFFF00"/>
              </a:highlight>
              <a:latin typeface="Arial Nova"/>
            </a:endParaRP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700E76FC-A445-20B3-CD96-988FC3C6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18</a:t>
            </a:fld>
            <a:endParaRPr lang="hr-HR"/>
          </a:p>
        </p:txBody>
      </p:sp>
      <p:pic>
        <p:nvPicPr>
          <p:cNvPr id="10" name="Picture 9" descr="A river with trees and grass&#10;&#10;Description automatically generated">
            <a:extLst>
              <a:ext uri="{FF2B5EF4-FFF2-40B4-BE49-F238E27FC236}">
                <a16:creationId xmlns:a16="http://schemas.microsoft.com/office/drawing/2014/main" id="{539C6529-653C-BD91-3440-795AE110A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35" y="2879777"/>
            <a:ext cx="3997449" cy="2992877"/>
          </a:xfrm>
          <a:prstGeom prst="rect">
            <a:avLst/>
          </a:prstGeom>
        </p:spPr>
      </p:pic>
      <p:pic>
        <p:nvPicPr>
          <p:cNvPr id="12" name="Picture 11" descr="A group of wooden buildings with a field of flowers&#10;&#10;Description automatically generated">
            <a:extLst>
              <a:ext uri="{FF2B5EF4-FFF2-40B4-BE49-F238E27FC236}">
                <a16:creationId xmlns:a16="http://schemas.microsoft.com/office/drawing/2014/main" id="{8A787DB3-07C1-56FA-1023-AA3B2E6D5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88" y="1268760"/>
            <a:ext cx="3954846" cy="152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6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9320-3B22-7A18-34FA-08D20F23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2029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Očekivani rezultati ulaganja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77EF-7CEE-3A20-26B0-EDF74B79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hr-HR" sz="1550" dirty="0">
                <a:solidFill>
                  <a:schemeClr val="accent1">
                    <a:lumMod val="75000"/>
                  </a:schemeClr>
                </a:solidFill>
              </a:rPr>
              <a:t>OJAČANA POZICIJA NA TRŽIŠTU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/>
              <a:t>Predviđenim ulaganjima Leko d.o.o. postaje najveći uzgajivač pastrve i prvi uzgajivač lososa u RH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/>
              <a:t>Prošireni i ojačani proizvodni i preradbeni kapaciteti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>
                <a:latin typeface="Arial Nova"/>
              </a:rPr>
              <a:t>Stvorene nove tržišne niše (losos, pastrva – more) za tržište Hrvatske, EU i SAD</a:t>
            </a:r>
            <a:endParaRPr lang="hr-HR" sz="1550" dirty="0"/>
          </a:p>
          <a:p>
            <a:pPr marL="0" indent="0">
              <a:buNone/>
            </a:pPr>
            <a:endParaRPr lang="hr-HR" sz="1000" dirty="0"/>
          </a:p>
          <a:p>
            <a:pPr marL="0" indent="0">
              <a:buNone/>
            </a:pPr>
            <a:r>
              <a:rPr lang="hr-HR" sz="1550" dirty="0">
                <a:solidFill>
                  <a:schemeClr val="accent1">
                    <a:lumMod val="75000"/>
                  </a:schemeClr>
                </a:solidFill>
              </a:rPr>
              <a:t>ZNAČAJNO VEĆI PRIHODI 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>
                <a:latin typeface="Arial Nova"/>
              </a:rPr>
              <a:t>Značajno povećanje prihoda, širenje na domaćem i stranom tržištu </a:t>
            </a:r>
            <a:endParaRPr lang="hr-HR" sz="1550" dirty="0"/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/>
              <a:t>Povećanje vrijednosti izvezene robe, prvenstveno delikatesnog programa  </a:t>
            </a:r>
          </a:p>
          <a:p>
            <a:pPr marL="0" indent="0">
              <a:buNone/>
            </a:pPr>
            <a:endParaRPr lang="hr-HR" sz="1000" dirty="0"/>
          </a:p>
          <a:p>
            <a:pPr marL="0" indent="0">
              <a:buNone/>
            </a:pPr>
            <a:r>
              <a:rPr lang="hr-HR" sz="155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ENERGETSKA AUTONOMIJA SUKLADNO SMJERNICAMA EU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hr-HR" sz="1550" dirty="0">
                <a:latin typeface="Arial Nova"/>
              </a:rPr>
              <a:t>prihodi od prodaje električne energije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hr-HR" sz="1550" dirty="0">
                <a:latin typeface="Arial Nova"/>
              </a:rPr>
              <a:t>postizanje ugljično neutralne proizvodnje korištenjem zelene energije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hr-HR" sz="1550" dirty="0">
                <a:latin typeface="Arial Nova"/>
              </a:rPr>
              <a:t>energetski autonomna proizvodnja </a:t>
            </a:r>
            <a:endParaRPr lang="hr-HR" sz="1550" dirty="0"/>
          </a:p>
          <a:p>
            <a:pPr marL="0" indent="0">
              <a:buNone/>
            </a:pPr>
            <a:endParaRPr lang="hr-HR" sz="1000" dirty="0">
              <a:solidFill>
                <a:schemeClr val="accent1">
                  <a:lumMod val="75000"/>
                </a:schemeClr>
              </a:solidFill>
              <a:latin typeface="Arial Nova"/>
            </a:endParaRPr>
          </a:p>
          <a:p>
            <a:pPr marL="0" indent="0">
              <a:buNone/>
            </a:pPr>
            <a:r>
              <a:rPr lang="hr-HR" sz="1550" dirty="0">
                <a:solidFill>
                  <a:schemeClr val="accent1">
                    <a:lumMod val="75000"/>
                  </a:schemeClr>
                </a:solidFill>
              </a:rPr>
              <a:t>POVEĆANA VRIJEDNOST DRUŠTVA 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hr-HR" sz="1550" dirty="0"/>
              <a:t>Realizacijom navedenih ulaganja bitno </a:t>
            </a:r>
            <a:r>
              <a:rPr lang="hr-HR" sz="1600" dirty="0"/>
              <a:t>se povećava vrijednost društva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E4B34-9C49-C29E-7CAE-91ACC185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0660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Sadržaj prezentacije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7E194C-94E2-4FAF-3F74-CA7BB8BD89BD}"/>
              </a:ext>
            </a:extLst>
          </p:cNvPr>
          <p:cNvSpPr txBox="1"/>
          <p:nvPr/>
        </p:nvSpPr>
        <p:spPr>
          <a:xfrm>
            <a:off x="1403648" y="1211558"/>
            <a:ext cx="61206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Društvo Leko d.o.o.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Lokacija ribogojilišta 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Management Leko d.o.o.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Uzgojno-preradbeni kompleks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Proizvodni programi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Tržište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Ugovori s kupcima</a:t>
            </a:r>
          </a:p>
          <a:p>
            <a:pPr marL="342900" indent="-342900">
              <a:buFont typeface="+mj-lt"/>
              <a:buAutoNum type="arabicPeriod"/>
            </a:pPr>
            <a:r>
              <a:rPr lang="hr-HR" sz="1600" dirty="0">
                <a:latin typeface="Arial Nova" panose="020B0504020202020204" pitchFamily="34" charset="0"/>
              </a:rPr>
              <a:t>Vizija društva</a:t>
            </a:r>
          </a:p>
          <a:p>
            <a:endParaRPr lang="hr-HR" sz="1600" dirty="0">
              <a:latin typeface="Arial Nova" panose="020B0504020202020204" pitchFamily="34" charset="0"/>
            </a:endParaRPr>
          </a:p>
          <a:p>
            <a:endParaRPr lang="hr-HR" sz="1600" dirty="0">
              <a:latin typeface="Arial Nova" panose="020B0504020202020204" pitchFamily="34" charset="0"/>
            </a:endParaRPr>
          </a:p>
        </p:txBody>
      </p:sp>
      <p:pic>
        <p:nvPicPr>
          <p:cNvPr id="4" name="Picture 2" descr="RAZVOJ RIBOLOVA I UZGOJA DOMAĆE (Salmo trutta) I KALIFORNIJSKE  (Oncorhynchus mykiss) PASTRVE NA PODRUČJU RIJEKE GACKE">
            <a:extLst>
              <a:ext uri="{FF2B5EF4-FFF2-40B4-BE49-F238E27FC236}">
                <a16:creationId xmlns:a16="http://schemas.microsoft.com/office/drawing/2014/main" id="{CD4DCE34-4929-07CB-CC18-9557EB26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37" y="4797152"/>
            <a:ext cx="37909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60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9DB98-949D-D15B-8E94-F6F8F865215A}"/>
              </a:ext>
            </a:extLst>
          </p:cNvPr>
          <p:cNvSpPr txBox="1"/>
          <p:nvPr/>
        </p:nvSpPr>
        <p:spPr>
          <a:xfrm>
            <a:off x="3064210" y="2987125"/>
            <a:ext cx="557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Hvala na pozornosti. </a:t>
            </a:r>
          </a:p>
        </p:txBody>
      </p:sp>
    </p:spTree>
    <p:extLst>
      <p:ext uri="{BB962C8B-B14F-4D97-AF65-F5344CB8AC3E}">
        <p14:creationId xmlns:p14="http://schemas.microsoft.com/office/powerpoint/2010/main" val="99792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Leko d.o.o. – struktura društva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B9BE1-4598-CE2C-7FEF-D8753DB18F0E}"/>
              </a:ext>
            </a:extLst>
          </p:cNvPr>
          <p:cNvSpPr txBox="1"/>
          <p:nvPr/>
        </p:nvSpPr>
        <p:spPr>
          <a:xfrm>
            <a:off x="467544" y="1259259"/>
            <a:ext cx="2880320" cy="70788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r-HR" sz="20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Leko d.o.o.</a:t>
            </a:r>
          </a:p>
          <a:p>
            <a:r>
              <a:rPr lang="hr-HR" sz="2000" dirty="0">
                <a:latin typeface="Arial Nova" panose="020B0504020202020204" pitchFamily="34" charset="0"/>
              </a:rPr>
              <a:t>Zagreb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79128-C77E-D904-81EC-165A8AC4F925}"/>
              </a:ext>
            </a:extLst>
          </p:cNvPr>
          <p:cNvSpPr txBox="1"/>
          <p:nvPr/>
        </p:nvSpPr>
        <p:spPr>
          <a:xfrm>
            <a:off x="467544" y="3429000"/>
            <a:ext cx="2880320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Leko d.o.o. </a:t>
            </a:r>
          </a:p>
          <a:p>
            <a:r>
              <a:rPr lang="hr-HR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Podružnica Otočac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067D8E-B0A2-EBE5-CBFB-60FB3C856F25}"/>
              </a:ext>
            </a:extLst>
          </p:cNvPr>
          <p:cNvCxnSpPr>
            <a:stCxn id="7" idx="3"/>
            <a:endCxn id="8" idx="3"/>
          </p:cNvCxnSpPr>
          <p:nvPr/>
        </p:nvCxnSpPr>
        <p:spPr>
          <a:xfrm>
            <a:off x="3347864" y="1613202"/>
            <a:ext cx="12700" cy="2138964"/>
          </a:xfrm>
          <a:prstGeom prst="bentConnector3">
            <a:avLst>
              <a:gd name="adj1" fmla="val 73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E51163-668D-B4C8-3311-1C21F687488A}"/>
              </a:ext>
            </a:extLst>
          </p:cNvPr>
          <p:cNvSpPr txBox="1"/>
          <p:nvPr/>
        </p:nvSpPr>
        <p:spPr>
          <a:xfrm>
            <a:off x="4860032" y="1340768"/>
            <a:ext cx="35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Osnivač/član društva</a:t>
            </a:r>
            <a:r>
              <a:rPr lang="hr-HR" sz="1600" dirty="0">
                <a:latin typeface="Arial Nova" panose="020B0504020202020204" pitchFamily="34" charset="0"/>
              </a:rPr>
              <a:t>: Josip Leko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Osoba ovlaštena za zastupanje</a:t>
            </a:r>
            <a:r>
              <a:rPr lang="hr-HR" sz="1600" dirty="0">
                <a:latin typeface="Arial Nova" panose="020B0504020202020204" pitchFamily="34" charset="0"/>
              </a:rPr>
              <a:t>: Josip Leko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Djelatnost</a:t>
            </a:r>
            <a:r>
              <a:rPr lang="hr-HR" sz="1600" dirty="0">
                <a:latin typeface="Arial Nova" panose="020B0504020202020204" pitchFamily="34" charset="0"/>
              </a:rPr>
              <a:t>: Upravljanje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Godina osnivanja</a:t>
            </a:r>
            <a:r>
              <a:rPr lang="hr-HR" sz="1600" dirty="0">
                <a:latin typeface="Arial Nova" panose="020B0504020202020204" pitchFamily="34" charset="0"/>
              </a:rPr>
              <a:t>: 1991. 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Broj zaposlenih</a:t>
            </a:r>
            <a:r>
              <a:rPr lang="hr-HR" sz="1600" dirty="0">
                <a:latin typeface="Arial Nova" panose="020B0504020202020204" pitchFamily="34" charset="0"/>
              </a:rPr>
              <a:t>: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E2BB5A-A205-19E2-9BBB-4D77CDD81DFF}"/>
              </a:ext>
            </a:extLst>
          </p:cNvPr>
          <p:cNvSpPr txBox="1"/>
          <p:nvPr/>
        </p:nvSpPr>
        <p:spPr>
          <a:xfrm>
            <a:off x="4861506" y="3162743"/>
            <a:ext cx="354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u="sng" dirty="0">
                <a:latin typeface="Arial Nova" panose="020B0504020202020204" pitchFamily="34" charset="0"/>
              </a:rPr>
              <a:t>Osoba ovlaštena za zastupanje</a:t>
            </a:r>
            <a:r>
              <a:rPr lang="hr-HR" sz="1600" dirty="0">
                <a:latin typeface="Arial Nova" panose="020B0504020202020204" pitchFamily="34" charset="0"/>
              </a:rPr>
              <a:t>: Milka </a:t>
            </a:r>
            <a:r>
              <a:rPr lang="hr-HR" sz="1600" dirty="0" err="1">
                <a:latin typeface="Arial Nova" panose="020B0504020202020204" pitchFamily="34" charset="0"/>
              </a:rPr>
              <a:t>Rajan</a:t>
            </a:r>
            <a:r>
              <a:rPr lang="hr-HR" sz="1600" dirty="0">
                <a:latin typeface="Arial Nova" panose="020B0504020202020204" pitchFamily="34" charset="0"/>
              </a:rPr>
              <a:t>, </a:t>
            </a:r>
            <a:r>
              <a:rPr lang="hr-HR" sz="1600" dirty="0" err="1">
                <a:latin typeface="Arial Nova" panose="020B0504020202020204" pitchFamily="34" charset="0"/>
              </a:rPr>
              <a:t>Sinac</a:t>
            </a:r>
            <a:endParaRPr lang="hr-HR" sz="1600" dirty="0">
              <a:latin typeface="Arial Nova" panose="020B0504020202020204" pitchFamily="34" charset="0"/>
            </a:endParaRP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dirty="0">
                <a:latin typeface="Arial Nova" panose="020B0504020202020204" pitchFamily="34" charset="0"/>
              </a:rPr>
              <a:t>Broj zaposlenih: 15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dirty="0">
                <a:latin typeface="Arial Nova" panose="020B0504020202020204" pitchFamily="34" charset="0"/>
              </a:rPr>
              <a:t>Djelatnost: Uzgoj ribe i prerada</a:t>
            </a:r>
          </a:p>
          <a:p>
            <a:pPr marL="285750" indent="-285750">
              <a:buSzPct val="68000"/>
              <a:buFont typeface="Wingdings" panose="05000000000000000000" pitchFamily="2" charset="2"/>
              <a:buChar char="§"/>
            </a:pPr>
            <a:r>
              <a:rPr lang="hr-HR" sz="1600" dirty="0">
                <a:latin typeface="Arial Nova" panose="020B0504020202020204" pitchFamily="34" charset="0"/>
              </a:rPr>
              <a:t>Koncesija države – dozvola za akvakulturu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7F3CB-E203-D9A5-B411-27EEB502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8969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95CCEF-AE4A-9AA6-78AF-21DC9390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93873"/>
            <a:ext cx="7992888" cy="876977"/>
          </a:xfrm>
        </p:spPr>
        <p:txBody>
          <a:bodyPr lIns="91440" tIns="45720" rIns="91440" bIns="45720" anchor="t"/>
          <a:lstStyle/>
          <a:p>
            <a:pPr algn="l"/>
            <a:r>
              <a:rPr lang="hr-HR" dirty="0">
                <a:latin typeface="Arial Nova"/>
              </a:rPr>
              <a:t>Lokacija ribogojilišta </a:t>
            </a:r>
            <a:br>
              <a:rPr lang="hr-HR" dirty="0">
                <a:latin typeface="Arial Nova"/>
              </a:rPr>
            </a:br>
            <a:r>
              <a:rPr lang="hr-HR" dirty="0">
                <a:latin typeface="Arial Nova"/>
              </a:rPr>
              <a:t>– Leko, d.o.o., Podružnica Otočac</a:t>
            </a:r>
            <a:endParaRPr lang="hr-H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490195-7541-3EFA-D28A-94726BCAE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84" t="8311" r="10495" b="17633"/>
          <a:stretch/>
        </p:blipFill>
        <p:spPr>
          <a:xfrm>
            <a:off x="732804" y="1058434"/>
            <a:ext cx="7678392" cy="5091986"/>
          </a:xfrm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1B13176-2A3F-E1E5-9DF9-1CE00674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4</a:t>
            </a:fld>
            <a:endParaRPr lang="hr-H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E809C-00A9-25FB-7203-F318291405C6}"/>
              </a:ext>
            </a:extLst>
          </p:cNvPr>
          <p:cNvSpPr/>
          <p:nvPr/>
        </p:nvSpPr>
        <p:spPr>
          <a:xfrm>
            <a:off x="4995850" y="3908569"/>
            <a:ext cx="72008" cy="72008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E17A6-BB17-A690-6B92-6C196512283E}"/>
              </a:ext>
            </a:extLst>
          </p:cNvPr>
          <p:cNvSpPr txBox="1"/>
          <p:nvPr/>
        </p:nvSpPr>
        <p:spPr>
          <a:xfrm>
            <a:off x="4606096" y="4028098"/>
            <a:ext cx="100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>
                <a:solidFill>
                  <a:srgbClr val="FF0000"/>
                </a:solidFill>
                <a:latin typeface="Arial Nova" panose="020B0504020202020204" pitchFamily="34" charset="0"/>
              </a:rPr>
              <a:t>LEKO D.O.O., SINAC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361EEC-2914-A21E-A7DE-67AC758D79C0}"/>
              </a:ext>
            </a:extLst>
          </p:cNvPr>
          <p:cNvSpPr txBox="1"/>
          <p:nvPr/>
        </p:nvSpPr>
        <p:spPr>
          <a:xfrm>
            <a:off x="5868144" y="4408024"/>
            <a:ext cx="3096344" cy="1089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r-HR" sz="1100" b="1" u="sng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Prometna povezanost ribogojilišta Gacka: </a:t>
            </a:r>
          </a:p>
          <a:p>
            <a:pPr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Autocesta (Zagreb - </a:t>
            </a:r>
            <a:r>
              <a:rPr lang="hr-HR" sz="1100" dirty="0" err="1">
                <a:latin typeface="Arial Nova" panose="020B0504020202020204" pitchFamily="34" charset="0"/>
              </a:rPr>
              <a:t>Sinac</a:t>
            </a:r>
            <a:r>
              <a:rPr lang="hr-HR" sz="1100" dirty="0">
                <a:latin typeface="Arial Nova" panose="020B0504020202020204" pitchFamily="34" charset="0"/>
              </a:rPr>
              <a:t>, 150 km)</a:t>
            </a:r>
          </a:p>
          <a:p>
            <a:pPr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Željeznice (Zagreb - Gospić - Split)</a:t>
            </a:r>
          </a:p>
          <a:p>
            <a:pPr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Zračna (iz Zagreba)</a:t>
            </a:r>
          </a:p>
          <a:p>
            <a:pPr>
              <a:lnSpc>
                <a:spcPct val="120000"/>
              </a:lnSpc>
            </a:pPr>
            <a:endParaRPr lang="en-US" sz="1100" dirty="0">
              <a:latin typeface="Arial Nova" panose="020B05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7CF002-B77B-FB15-D379-E75181BD0DBB}"/>
              </a:ext>
            </a:extLst>
          </p:cNvPr>
          <p:cNvCxnSpPr>
            <a:cxnSpLocks/>
          </p:cNvCxnSpPr>
          <p:nvPr/>
        </p:nvCxnSpPr>
        <p:spPr>
          <a:xfrm flipV="1">
            <a:off x="5110151" y="2924944"/>
            <a:ext cx="830001" cy="95186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8B7FBC-4AF0-E14C-32B0-6377E4A31D94}"/>
              </a:ext>
            </a:extLst>
          </p:cNvPr>
          <p:cNvSpPr txBox="1"/>
          <p:nvPr/>
        </p:nvSpPr>
        <p:spPr>
          <a:xfrm>
            <a:off x="5868144" y="2004891"/>
            <a:ext cx="3096344" cy="23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r-HR" sz="1100" b="1" u="sng" dirty="0">
                <a:latin typeface="Arial Nova" panose="020B0504020202020204" pitchFamily="34" charset="0"/>
              </a:rPr>
              <a:t>Lokacija ribogojilišta Gacka</a:t>
            </a:r>
            <a:r>
              <a:rPr lang="hr-HR" sz="1100" b="1" dirty="0">
                <a:latin typeface="Arial Nova" panose="020B0504020202020204" pitchFamily="34" charset="0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hr-HR" sz="1100" b="1" dirty="0" err="1">
                <a:latin typeface="Arial Nova" panose="020B0504020202020204" pitchFamily="34" charset="0"/>
              </a:rPr>
              <a:t>Sinac</a:t>
            </a:r>
            <a:r>
              <a:rPr lang="hr-HR" sz="1100" b="1" dirty="0">
                <a:latin typeface="Arial Nova" panose="020B0504020202020204" pitchFamily="34" charset="0"/>
              </a:rPr>
              <a:t> (Otočac), Ličko-senjska županija, Republika Hrvatska </a:t>
            </a:r>
          </a:p>
          <a:p>
            <a:pPr>
              <a:lnSpc>
                <a:spcPct val="120000"/>
              </a:lnSpc>
            </a:pPr>
            <a:endParaRPr lang="hr-HR" sz="1100" b="1" dirty="0">
              <a:latin typeface="Arial Nova" panose="020B05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hr-HR" sz="1100" b="1" u="sng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REPUBLIKA HRVATSKA </a:t>
            </a:r>
          </a:p>
          <a:p>
            <a:pPr marL="93663" indent="-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- članica Europske unije od 2013. </a:t>
            </a:r>
          </a:p>
          <a:p>
            <a:pPr marL="93663" indent="-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- službena valuta euro</a:t>
            </a:r>
          </a:p>
          <a:p>
            <a:pPr marL="93663" indent="-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- glavni grad Zagreb </a:t>
            </a:r>
          </a:p>
          <a:p>
            <a:pPr marL="93663" indent="-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- 3,9 milijuna stanovnika</a:t>
            </a:r>
          </a:p>
          <a:p>
            <a:pPr marL="93663" indent="-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- više od 20,6 milijuna turističkih dolazaka </a:t>
            </a:r>
          </a:p>
          <a:p>
            <a:pPr marL="93663">
              <a:lnSpc>
                <a:spcPct val="120000"/>
              </a:lnSpc>
            </a:pPr>
            <a:r>
              <a:rPr lang="hr-HR" sz="1100" dirty="0">
                <a:latin typeface="Arial Nova" panose="020B0504020202020204" pitchFamily="34" charset="0"/>
              </a:rPr>
              <a:t>i 108 milijuna noćenja u 2023.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2BA8EA-8A63-3116-DA40-0946F24C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718" y="2852936"/>
            <a:ext cx="405408" cy="4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125F37-D2B6-6BDF-1622-D2A99CC4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100891"/>
            <a:ext cx="6840760" cy="571500"/>
          </a:xfrm>
        </p:spPr>
        <p:txBody>
          <a:bodyPr lIns="91440" tIns="45720" rIns="91440" bIns="45720" anchor="t"/>
          <a:lstStyle/>
          <a:p>
            <a:pPr algn="l"/>
            <a:r>
              <a:rPr lang="hr-HR" sz="28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Ribogojilište smješteno u najčišćoj prirodi, </a:t>
            </a:r>
            <a:br>
              <a:rPr lang="hr-HR" sz="28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</a:br>
            <a:r>
              <a:rPr lang="hr-HR" sz="28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na rijeci Gackoj </a:t>
            </a:r>
          </a:p>
        </p:txBody>
      </p:sp>
      <p:pic>
        <p:nvPicPr>
          <p:cNvPr id="7" name="Picture 6" descr="river Gacka | lifeasinspiration">
            <a:extLst>
              <a:ext uri="{FF2B5EF4-FFF2-40B4-BE49-F238E27FC236}">
                <a16:creationId xmlns:a16="http://schemas.microsoft.com/office/drawing/2014/main" id="{2A4AD52B-490A-2061-090F-F6EC78FB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196"/>
          <a:stretch/>
        </p:blipFill>
        <p:spPr bwMode="auto">
          <a:xfrm>
            <a:off x="241995" y="1029380"/>
            <a:ext cx="5136152" cy="50231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33467-875D-1511-71C8-BBBCCC67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26164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54AC82-557A-4230-B066-2EC4721A6152}" type="slidenum">
              <a:rPr lang="hr-HR" smtClean="0"/>
              <a:pPr>
                <a:spcAft>
                  <a:spcPts val="600"/>
                </a:spcAft>
              </a:pPr>
              <a:t>5</a:t>
            </a:fld>
            <a:endParaRPr lang="hr-HR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9B6F59D-BBEF-2FF4-EEF5-BB078C1FE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6870" y="5436889"/>
            <a:ext cx="1569443" cy="480987"/>
          </a:xfrm>
        </p:spPr>
        <p:txBody>
          <a:bodyPr/>
          <a:lstStyle/>
          <a:p>
            <a:r>
              <a:rPr lang="hr-HR" sz="1800" b="0" dirty="0">
                <a:solidFill>
                  <a:schemeClr val="bg1"/>
                </a:solidFill>
                <a:latin typeface="Arial Nova" panose="020B0504020202020204" pitchFamily="34" charset="0"/>
              </a:rPr>
              <a:t>Rijeka Gacka </a:t>
            </a:r>
            <a:endParaRPr lang="en-US" sz="1800" b="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664F17-8EDA-9137-2AF6-07E0BF0C5E8B}"/>
              </a:ext>
            </a:extLst>
          </p:cNvPr>
          <p:cNvSpPr txBox="1"/>
          <p:nvPr/>
        </p:nvSpPr>
        <p:spPr>
          <a:xfrm>
            <a:off x="5580112" y="998151"/>
            <a:ext cx="3312368" cy="5183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Ribogojilište Gacka (Leko d.o.o.) smješteno je u Gackoj dolini 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vrela rijeke Gacke proglašena su spomenikom prirode, a Gacko i Dabarsko polje značajnim krajobrazom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po duljini Gacka je treća ponornica na svijetu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voda Gacke izuzetno je čista i bogata kisikom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potočne pastrve u Gackoj osobito brzo rastu (oko pet puta brže nego u drugim krškim rijekama) i poznate su među ribičima diljem svijeta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najveći grad u Gackoj jest Otočac, s 4000 stanovnika</a:t>
            </a:r>
          </a:p>
          <a:p>
            <a:pPr marL="85725" indent="-85725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hr-HR" sz="1400" dirty="0">
                <a:latin typeface="Arial Nova" panose="020B0504020202020204" pitchFamily="34" charset="0"/>
              </a:rPr>
              <a:t>- u Otočcu od 2006. djeluje </a:t>
            </a:r>
            <a:r>
              <a:rPr lang="hr-HR" sz="1400" i="1" dirty="0">
                <a:latin typeface="Arial Nova" panose="020B0504020202020204" pitchFamily="34" charset="0"/>
              </a:rPr>
              <a:t>Hrvatski centar za autohtone vrste riba i rakova krških voda</a:t>
            </a:r>
          </a:p>
        </p:txBody>
      </p:sp>
    </p:spTree>
    <p:extLst>
      <p:ext uri="{BB962C8B-B14F-4D97-AF65-F5344CB8AC3E}">
        <p14:creationId xmlns:p14="http://schemas.microsoft.com/office/powerpoint/2010/main" val="338417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5125F37-D2B6-6BDF-1622-D2A99CC47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231233"/>
            <a:ext cx="7344816" cy="571500"/>
          </a:xfrm>
        </p:spPr>
        <p:txBody>
          <a:bodyPr lIns="91440" tIns="45720" rIns="91440" bIns="45720">
            <a:noAutofit/>
          </a:bodyPr>
          <a:lstStyle/>
          <a:p>
            <a:pPr algn="l">
              <a:lnSpc>
                <a:spcPct val="90000"/>
              </a:lnSpc>
            </a:pPr>
            <a:r>
              <a:rPr lang="hr-HR" sz="2800" dirty="0">
                <a:solidFill>
                  <a:schemeClr val="accent1">
                    <a:lumMod val="75000"/>
                  </a:schemeClr>
                </a:solidFill>
                <a:latin typeface="Arial Nova"/>
              </a:rPr>
              <a:t>Ribogojilište okruženo nacionalnim parkovima pod zaštitom UNESCO-a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C6133467-875D-1511-71C8-BBBCCC67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8224" y="6261642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954AC82-557A-4230-B066-2EC4721A6152}" type="slidenum">
              <a:rPr lang="hr-HR" smtClean="0"/>
              <a:pPr>
                <a:spcAft>
                  <a:spcPts val="600"/>
                </a:spcAft>
              </a:pPr>
              <a:t>6</a:t>
            </a:fld>
            <a:endParaRPr lang="hr-HR"/>
          </a:p>
        </p:txBody>
      </p:sp>
      <p:pic>
        <p:nvPicPr>
          <p:cNvPr id="8" name="Picture 7" descr="A view of a mountain range from a high point&#10;&#10;Description automatically generated">
            <a:extLst>
              <a:ext uri="{FF2B5EF4-FFF2-40B4-BE49-F238E27FC236}">
                <a16:creationId xmlns:a16="http://schemas.microsoft.com/office/drawing/2014/main" id="{6DE1E6C2-649C-2A66-279A-D04790CBCC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70" y="1653682"/>
            <a:ext cx="2082386" cy="1303188"/>
          </a:xfrm>
          <a:prstGeom prst="rect">
            <a:avLst/>
          </a:prstGeom>
        </p:spPr>
      </p:pic>
      <p:pic>
        <p:nvPicPr>
          <p:cNvPr id="13" name="Picture 12" descr="A high angle view of a mountain range&#10;&#10;Description automatically generated">
            <a:extLst>
              <a:ext uri="{FF2B5EF4-FFF2-40B4-BE49-F238E27FC236}">
                <a16:creationId xmlns:a16="http://schemas.microsoft.com/office/drawing/2014/main" id="{74EB2CC7-E484-B1EE-6895-48866F219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70" y="3013821"/>
            <a:ext cx="2082386" cy="1364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F007A6-EDEF-6178-4674-C7B1E9CA1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1124744"/>
            <a:ext cx="6604631" cy="4884181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36C3AC1-E11F-0EBF-3580-A8D28ABEF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7784" y="1268760"/>
            <a:ext cx="3960440" cy="521989"/>
          </a:xfrm>
          <a:solidFill>
            <a:srgbClr val="F8F8F8"/>
          </a:solidFill>
        </p:spPr>
        <p:txBody>
          <a:bodyPr/>
          <a:lstStyle/>
          <a:p>
            <a:r>
              <a:rPr lang="hr-H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NP Plitvička jezera, na 55 km udaljenosti od ribogojilišta 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20" name="Picture 19" descr="A field of purple flowers&#10;&#10;Description automatically generated">
            <a:extLst>
              <a:ext uri="{FF2B5EF4-FFF2-40B4-BE49-F238E27FC236}">
                <a16:creationId xmlns:a16="http://schemas.microsoft.com/office/drawing/2014/main" id="{E002698A-6C9E-095F-4B0E-BBB318015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017" y="4431830"/>
            <a:ext cx="2102793" cy="1577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EC09E5-BF72-0417-0ADB-DCD13416BEA9}"/>
              </a:ext>
            </a:extLst>
          </p:cNvPr>
          <p:cNvSpPr txBox="1"/>
          <p:nvPr/>
        </p:nvSpPr>
        <p:spPr>
          <a:xfrm>
            <a:off x="6837570" y="945249"/>
            <a:ext cx="2082386" cy="654432"/>
          </a:xfrm>
          <a:prstGeom prst="rect">
            <a:avLst/>
          </a:prstGeom>
          <a:solidFill>
            <a:srgbClr val="F8F8F8"/>
          </a:solidFill>
        </p:spPr>
        <p:txBody>
          <a:bodyPr anchor="b"/>
          <a:lstStyle>
            <a:lvl1pPr indent="0">
              <a:spcBef>
                <a:spcPct val="20000"/>
              </a:spcBef>
              <a:buFont typeface="Arial" panose="020B0604020202020204" pitchFamily="34" charset="0"/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defRPr>
            </a:lvl1pPr>
            <a:lvl2pPr indent="0">
              <a:spcBef>
                <a:spcPct val="20000"/>
              </a:spcBef>
              <a:buFont typeface="Arial" panose="020B0604020202020204" pitchFamily="34" charset="0"/>
              <a:buNone/>
              <a:defRPr sz="2000" b="1"/>
            </a:lvl2pPr>
            <a:lvl3pPr indent="0">
              <a:spcBef>
                <a:spcPct val="20000"/>
              </a:spcBef>
              <a:buFont typeface="Arial" panose="020B0604020202020204" pitchFamily="34" charset="0"/>
              <a:buNone/>
              <a:defRPr b="1"/>
            </a:lvl3pPr>
            <a:lvl4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4pPr>
            <a:lvl5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5pPr>
            <a:lvl6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6pPr>
            <a:lvl7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7pPr>
            <a:lvl8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8pPr>
            <a:lvl9pPr indent="0">
              <a:spcBef>
                <a:spcPct val="200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hr-HR" sz="1350" dirty="0"/>
              <a:t>NP Sjeverni Velebit, na 35 km udaljenosti od ribogojilišta 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7965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Ribogojilište i prerada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D68070-AC8D-9938-7F86-4FB27D1DF4D9}"/>
              </a:ext>
            </a:extLst>
          </p:cNvPr>
          <p:cNvSpPr txBox="1"/>
          <p:nvPr/>
        </p:nvSpPr>
        <p:spPr>
          <a:xfrm>
            <a:off x="611560" y="1043731"/>
            <a:ext cx="82449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POVIJEST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Ribogojilište u </a:t>
            </a:r>
            <a:r>
              <a:rPr lang="hr-HR" sz="1600" dirty="0" err="1">
                <a:latin typeface="Arial Nova" panose="020B0504020202020204" pitchFamily="34" charset="0"/>
              </a:rPr>
              <a:t>Sincu</a:t>
            </a:r>
            <a:r>
              <a:rPr lang="hr-HR" sz="1600" dirty="0">
                <a:latin typeface="Arial Nova" panose="020B0504020202020204" pitchFamily="34" charset="0"/>
              </a:rPr>
              <a:t>, Otočac bilo je u vlasništvu </a:t>
            </a:r>
            <a:r>
              <a:rPr lang="pl-PL" sz="1600" dirty="0">
                <a:latin typeface="Arial Nova" panose="020B0504020202020204" pitchFamily="34" charset="0"/>
              </a:rPr>
              <a:t>društva Zagrepčanka d.d. </a:t>
            </a:r>
            <a:endParaRPr lang="hr-HR" sz="1600" dirty="0">
              <a:latin typeface="Arial Nova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Leko d.o.o. preuzima zastarjelo ribogojilište godine 2000.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000" dirty="0">
              <a:latin typeface="Arial Nova" panose="020B0504020202020204" pitchFamily="34" charset="0"/>
            </a:endParaRPr>
          </a:p>
          <a:p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TRANSFORMACIJA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Novi vlasnik transformirao je ribogojilište u ribogojilište 21. stoljeća, ulaže značajna sredstva u razvoj ribogojilišta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Izgrađen je preradbeni pogon, poboljšana je učinkovitost proizvodnih procesa</a:t>
            </a:r>
          </a:p>
          <a:p>
            <a:endParaRPr lang="hr-HR" sz="1000" dirty="0">
              <a:latin typeface="Arial Nova" panose="020B0504020202020204" pitchFamily="34" charset="0"/>
            </a:endParaRPr>
          </a:p>
          <a:p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STANDARDI KVALITETE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Pogon prerade organiziran po HACCP standardima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Osigurana izvozna dozvola za SAD i dozvola za izvoz u zemlje EU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Prvi proizvođač kavijara u Hrvatskoj </a:t>
            </a:r>
          </a:p>
          <a:p>
            <a:endParaRPr lang="hr-HR" sz="1600" dirty="0">
              <a:latin typeface="Arial Nova" panose="020B0504020202020204" pitchFamily="34" charset="0"/>
            </a:endParaRPr>
          </a:p>
          <a:p>
            <a:r>
              <a:rPr lang="hr-HR" sz="1600" dirty="0">
                <a:solidFill>
                  <a:schemeClr val="accent1">
                    <a:lumMod val="75000"/>
                  </a:schemeClr>
                </a:solidFill>
                <a:latin typeface="Arial Nova" panose="020B0504020202020204" pitchFamily="34" charset="0"/>
              </a:rPr>
              <a:t>PROIZVODNI KAPACITET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Trenutni uzgojni kapacitet proizvodnje pastrve iznosi 200.000 – 250.000 kg/god.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Arial Nova" panose="020B0504020202020204" pitchFamily="34" charset="0"/>
            </a:endParaRPr>
          </a:p>
          <a:p>
            <a:r>
              <a:rPr lang="hr-HR" sz="1600" dirty="0">
                <a:latin typeface="Arial Nova" panose="020B0504020202020204" pitchFamily="34" charset="0"/>
              </a:rPr>
              <a:t> </a:t>
            </a:r>
          </a:p>
          <a:p>
            <a:endParaRPr lang="hr-HR" sz="1600" dirty="0">
              <a:latin typeface="Arial Nova" panose="020B0504020202020204" pitchFamily="34" charset="0"/>
            </a:endParaRPr>
          </a:p>
        </p:txBody>
      </p:sp>
      <p:pic>
        <p:nvPicPr>
          <p:cNvPr id="1026" name="Picture 2" descr="RAZVOJ RIBOLOVA I UZGOJA DOMAĆE (Salmo trutta) I KALIFORNIJSKE  (Oncorhynchus mykiss) PASTRVE NA PODRUČJU RIJEKE GACKE">
            <a:extLst>
              <a:ext uri="{FF2B5EF4-FFF2-40B4-BE49-F238E27FC236}">
                <a16:creationId xmlns:a16="http://schemas.microsoft.com/office/drawing/2014/main" id="{68A23236-A067-5C02-CEFB-0CBFDC9D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543" y="4869160"/>
            <a:ext cx="379095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8C5401-6857-46BA-19E8-1EFDF4E0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937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Management Leko d.o.o.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DA020-90FC-5A22-107D-FA81F2DE8FAC}"/>
              </a:ext>
            </a:extLst>
          </p:cNvPr>
          <p:cNvSpPr txBox="1"/>
          <p:nvPr/>
        </p:nvSpPr>
        <p:spPr>
          <a:xfrm>
            <a:off x="2411760" y="1270501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Josip Leko, dr. med. </a:t>
            </a:r>
            <a:r>
              <a:rPr lang="hr-H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vet</a:t>
            </a:r>
            <a:endParaRPr lang="hr-HR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  <a:p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vlasnik i direktor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D68070-AC8D-9938-7F86-4FB27D1DF4D9}"/>
              </a:ext>
            </a:extLst>
          </p:cNvPr>
          <p:cNvSpPr txBox="1"/>
          <p:nvPr/>
        </p:nvSpPr>
        <p:spPr>
          <a:xfrm>
            <a:off x="2339752" y="2075717"/>
            <a:ext cx="586865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Radi u privatnome sektoru od prvog radnog dana, uvijek u prehrambenoj industriji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Uspješno upravlja društvom od Leko d.o.o. 1992. do danas – obiteljski biznis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Ključan u stvaranju suvremene vizije ribogojilišta i prerade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Prvi specijalizirani trgovac mirodijama i začinima - komplementarno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Spojio dvije strasti u uspješnu liniju gastro ribljih proizvoda </a:t>
            </a:r>
          </a:p>
        </p:txBody>
      </p:sp>
      <p:pic>
        <p:nvPicPr>
          <p:cNvPr id="4" name="Picture 3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F4024443-1AAD-EF37-91C8-5CB3CF8D26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" b="7143"/>
          <a:stretch/>
        </p:blipFill>
        <p:spPr>
          <a:xfrm>
            <a:off x="323528" y="1243803"/>
            <a:ext cx="1800200" cy="13460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46F6D-FBB9-25F8-5C8C-125D26DC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3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ECEDF-C0F4-C2DC-5B9A-13F682F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72" y="0"/>
            <a:ext cx="7920880" cy="864096"/>
          </a:xfrm>
        </p:spPr>
        <p:txBody>
          <a:bodyPr/>
          <a:lstStyle/>
          <a:p>
            <a:br>
              <a:rPr lang="hr-HR" dirty="0"/>
            </a:br>
            <a:r>
              <a:rPr lang="hr-HR" dirty="0"/>
              <a:t>Management Leko d.o.o.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BFF97-EE28-89E2-42E9-B42BFBEAA928}"/>
              </a:ext>
            </a:extLst>
          </p:cNvPr>
          <p:cNvSpPr txBox="1"/>
          <p:nvPr/>
        </p:nvSpPr>
        <p:spPr>
          <a:xfrm>
            <a:off x="971600" y="134076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Marko Leko, </a:t>
            </a:r>
          </a:p>
          <a:p>
            <a:r>
              <a:rPr lang="hr-HR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izvršni direktor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DEA13-C6E7-3CCD-237A-D7467C03D5E2}"/>
              </a:ext>
            </a:extLst>
          </p:cNvPr>
          <p:cNvSpPr txBox="1"/>
          <p:nvPr/>
        </p:nvSpPr>
        <p:spPr>
          <a:xfrm>
            <a:off x="971600" y="2177857"/>
            <a:ext cx="673274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Priključio se ocu u obiteljskoj firmi od srednjoškolske dobi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Prva profesionalna iskustva stječe na način da je prošao sve poslove u firmi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Stječe veterinarska znanja tijekom studija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Zajedno s ocem sudjeluje u upravljačkim i operativnim aktivnostima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Angažiran u suradnji i pregovorima s većim kupcima Valamar d.d., Jadranka hoteli i Atlantic Grupom d.d., Konzumom, ali i važnijim dobavljačima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1600" dirty="0">
                <a:latin typeface="Arial Nova" panose="020B0504020202020204" pitchFamily="34" charset="0"/>
              </a:rPr>
              <a:t>Ključan u pripremi razvojnih projekata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4058C-F27F-39A8-DFFD-75A3DEA4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4AC82-557A-4230-B066-2EC4721A6152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795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2432</Words>
  <Application>Microsoft Office PowerPoint</Application>
  <PresentationFormat>On-screen Show (4:3)</PresentationFormat>
  <Paragraphs>407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Nova</vt:lpstr>
      <vt:lpstr>Calibri</vt:lpstr>
      <vt:lpstr>Wingdings</vt:lpstr>
      <vt:lpstr>Office Theme</vt:lpstr>
      <vt:lpstr>PowerPoint Presentation</vt:lpstr>
      <vt:lpstr> Sadržaj prezentacije </vt:lpstr>
      <vt:lpstr> Leko d.o.o. – struktura društva  </vt:lpstr>
      <vt:lpstr>Lokacija ribogojilišta  – Leko, d.o.o., Podružnica Otočac</vt:lpstr>
      <vt:lpstr>Ribogojilište smješteno u najčišćoj prirodi,  na rijeci Gackoj </vt:lpstr>
      <vt:lpstr>Ribogojilište okruženo nacionalnim parkovima pod zaštitom UNESCO-a</vt:lpstr>
      <vt:lpstr> Ribogojilište i prerada </vt:lpstr>
      <vt:lpstr> Management Leko d.o.o. </vt:lpstr>
      <vt:lpstr> Management Leko d.o.o. </vt:lpstr>
      <vt:lpstr>PowerPoint Presentation</vt:lpstr>
      <vt:lpstr> Uzgojno-preradbeni kompleks</vt:lpstr>
      <vt:lpstr> </vt:lpstr>
      <vt:lpstr> </vt:lpstr>
      <vt:lpstr> Konkurentske prednosti</vt:lpstr>
      <vt:lpstr> Tržište</vt:lpstr>
      <vt:lpstr> Ugovori s kupcima </vt:lpstr>
      <vt:lpstr> Vizija društva </vt:lpstr>
      <vt:lpstr>PowerPoint Presentation</vt:lpstr>
      <vt:lpstr> Očekivani rezultati ulaganja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Ana-Marija Perić</dc:creator>
  <cp:lastModifiedBy>Ante Leko</cp:lastModifiedBy>
  <cp:revision>622</cp:revision>
  <cp:lastPrinted>2022-06-03T08:56:49Z</cp:lastPrinted>
  <dcterms:created xsi:type="dcterms:W3CDTF">2020-05-12T08:53:35Z</dcterms:created>
  <dcterms:modified xsi:type="dcterms:W3CDTF">2025-04-22T12:05:45Z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7d4d90-4885-4871-9cd1-173169706724_Enabled">
    <vt:lpwstr>true</vt:lpwstr>
  </property>
  <property fmtid="{D5CDD505-2E9C-101B-9397-08002B2CF9AE}" pid="3" name="MSIP_Label_887d4d90-4885-4871-9cd1-173169706724_SetDate">
    <vt:lpwstr>2025-04-22T12:00:39Z</vt:lpwstr>
  </property>
  <property fmtid="{D5CDD505-2E9C-101B-9397-08002B2CF9AE}" pid="4" name="MSIP_Label_887d4d90-4885-4871-9cd1-173169706724_Method">
    <vt:lpwstr>Privileged</vt:lpwstr>
  </property>
  <property fmtid="{D5CDD505-2E9C-101B-9397-08002B2CF9AE}" pid="5" name="MSIP_Label_887d4d90-4885-4871-9cd1-173169706724_Name">
    <vt:lpwstr>887d4d90-4885-4871-9cd1-173169706724</vt:lpwstr>
  </property>
  <property fmtid="{D5CDD505-2E9C-101B-9397-08002B2CF9AE}" pid="6" name="MSIP_Label_887d4d90-4885-4871-9cd1-173169706724_SiteId">
    <vt:lpwstr>43cecf9e-a78b-4f21-a286-6d94953f3005</vt:lpwstr>
  </property>
  <property fmtid="{D5CDD505-2E9C-101B-9397-08002B2CF9AE}" pid="7" name="MSIP_Label_887d4d90-4885-4871-9cd1-173169706724_ActionId">
    <vt:lpwstr>50b02229-7ac2-4c58-ab90-67b47b2d40fb</vt:lpwstr>
  </property>
  <property fmtid="{D5CDD505-2E9C-101B-9397-08002B2CF9AE}" pid="8" name="MSIP_Label_887d4d90-4885-4871-9cd1-173169706724_ContentBits">
    <vt:lpwstr>1</vt:lpwstr>
  </property>
  <property fmtid="{D5CDD505-2E9C-101B-9397-08002B2CF9AE}" pid="9" name="MSIP_Label_887d4d90-4885-4871-9cd1-173169706724_Tag">
    <vt:lpwstr>10, 0, 1, 1</vt:lpwstr>
  </property>
  <property fmtid="{D5CDD505-2E9C-101B-9397-08002B2CF9AE}" pid="10" name="ClassificationContentMarkingHeaderLocations">
    <vt:lpwstr>Office Theme:3</vt:lpwstr>
  </property>
  <property fmtid="{D5CDD505-2E9C-101B-9397-08002B2CF9AE}" pid="11" name="ClassificationContentMarkingHeaderText">
    <vt:lpwstr>Neosjetljivo - Non-sensitive</vt:lpwstr>
  </property>
</Properties>
</file>